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Canva Sans" panose="020B0503030501040103" pitchFamily="34" charset="0"/>
      <p:regular r:id="rId45"/>
    </p:embeddedFont>
    <p:embeddedFont>
      <p:font typeface="Canva Sans Bold" panose="020B0803030501040103" pitchFamily="34" charset="0"/>
      <p:regular r:id="rId46"/>
      <p:bold r:id="rId47"/>
    </p:embeddedFont>
    <p:embeddedFont>
      <p:font typeface="Times New Roman Bold" panose="02020803070505020304" pitchFamily="18" charset="0"/>
      <p:regular r:id="rId48"/>
      <p:bold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autoAdjust="0"/>
    <p:restoredTop sz="94643" autoAdjust="0"/>
  </p:normalViewPr>
  <p:slideViewPr>
    <p:cSldViewPr>
      <p:cViewPr varScale="1">
        <p:scale>
          <a:sx n="73" d="100"/>
          <a:sy n="73" d="100"/>
        </p:scale>
        <p:origin x="58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fourth pillar is the Agentic Commerce Ecosystem. This pillar takes Walmart beyond basic, reactive AI tools like Sparky and moves toward fully autonomous, goal-driven retail experiences.</a:t>
            </a:r>
          </a:p>
          <a:p>
            <a:endParaRPr lang="en-US"/>
          </a:p>
          <a:p>
            <a:r>
              <a:rPr lang="en-US"/>
              <a:t>Let's discuss this further in the next slide</a:t>
            </a:r>
          </a:p>
          <a:p>
            <a:endParaRPr lang="en-US"/>
          </a:p>
          <a:p>
            <a:r>
              <a:rPr lang="en-US"/>
              <a:t>Instead of customers having to search repeatedly, plan manually, and resolve issues on their own, AI works quietly in the background to plan, coordinate, and complete the entire shopping journey across stores, the app, pickup, and delivery. The goal is to reduce effort for the customer while increasing speed, accuracy, and overall convenience.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Today, most retail AI is reactive. It only responds when customers ask something.</a:t>
            </a:r>
          </a:p>
          <a:p>
            <a:endParaRPr lang="en-US"/>
          </a:p>
          <a:p>
            <a:r>
              <a:rPr lang="en-US"/>
              <a:t>Agentic commerce is different. It is goal-driven AI that acts on behalf of the customer.</a:t>
            </a:r>
          </a:p>
          <a:p>
            <a:endParaRPr lang="en-US"/>
          </a:p>
          <a:p>
            <a:r>
              <a:rPr lang="en-US"/>
              <a:t>As I said, Instead of searching again and again, the system plans, schedules, bundles, and executes shopping automatically.</a:t>
            </a:r>
          </a:p>
          <a:p>
            <a:endParaRPr lang="en-US"/>
          </a:p>
          <a:p>
            <a:r>
              <a:rPr lang="en-US"/>
              <a:t>It works across store, app, pickup, and delivery as one connected system.</a:t>
            </a:r>
          </a:p>
          <a:p>
            <a:endParaRPr lang="en-US"/>
          </a:p>
          <a:p>
            <a:r>
              <a:rPr lang="en-US"/>
              <a:t>This is how Walmart moves from “assistive AI” like Sparky to autonomous retail experiences.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Autonomous task engines handle routine planning like restocking and scheduling.</a:t>
            </a:r>
          </a:p>
          <a:p>
            <a:endParaRPr lang="en-US"/>
          </a:p>
          <a:p>
            <a:r>
              <a:rPr lang="en-US"/>
              <a:t>AI shopping missions manage weekly groceries, events, and seasonal bundles.</a:t>
            </a:r>
          </a:p>
          <a:p>
            <a:endParaRPr lang="en-US"/>
          </a:p>
          <a:p>
            <a:r>
              <a:rPr lang="en-US"/>
              <a:t>Ecosystem integrations connect Walmart with social commerce and external assistants.</a:t>
            </a:r>
          </a:p>
          <a:p>
            <a:endParaRPr lang="en-US"/>
          </a:p>
          <a:p>
            <a:r>
              <a:rPr lang="en-US"/>
              <a:t>Multi-agent coordination synchronizes inventory, promotions, and personalization.</a:t>
            </a:r>
          </a:p>
          <a:p>
            <a:endParaRPr lang="en-US"/>
          </a:p>
          <a:p>
            <a:r>
              <a:rPr lang="en-US"/>
              <a:t>The outcome is a self-driving retail experience that reduces effort for customers and increases relevance.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talk about AI and human trust</a:t>
            </a:r>
          </a:p>
          <a:p>
            <a:endParaRPr lang="en-US"/>
          </a:p>
          <a:p>
            <a:r>
              <a:rPr lang="en-US"/>
              <a:t>Customers only trust AI when it feels transparent, predictable, and respectful.</a:t>
            </a:r>
          </a:p>
          <a:p>
            <a:endParaRPr lang="en-US"/>
          </a:p>
          <a:p>
            <a:r>
              <a:rPr lang="en-US"/>
              <a:t>AI should remove friction, not add complexity.</a:t>
            </a:r>
          </a:p>
          <a:p>
            <a:endParaRPr lang="en-US"/>
          </a:p>
          <a:p>
            <a:r>
              <a:rPr lang="en-US"/>
              <a:t>Checkout, stock visibility, search, and delivery should feel automatic and smooth.</a:t>
            </a:r>
          </a:p>
          <a:p>
            <a:endParaRPr lang="en-US"/>
          </a:p>
          <a:p>
            <a:r>
              <a:rPr lang="en-US"/>
              <a:t>Omnichannel continuity is critical. The customer should feel recognized across store, app, and delivery.</a:t>
            </a:r>
          </a:p>
          <a:p>
            <a:endParaRPr lang="en-US"/>
          </a:p>
          <a:p>
            <a:r>
              <a:rPr lang="en-US"/>
              <a:t>Ethical and emotional AI matters. Customers want clarity, consent, and a human tone.</a:t>
            </a:r>
          </a:p>
          <a:p>
            <a:endParaRPr lang="en-US"/>
          </a:p>
          <a:p>
            <a:r>
              <a:rPr lang="en-US"/>
              <a:t>This ensures AI feels like support, not surveillance.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Phase 1 builds the unified data core across identity, product, and inventory.</a:t>
            </a:r>
          </a:p>
          <a:p>
            <a:endParaRPr lang="en-US"/>
          </a:p>
          <a:p>
            <a:r>
              <a:rPr lang="en-US"/>
              <a:t>Phase 2 automates operations using computer vision and robotics.</a:t>
            </a:r>
          </a:p>
          <a:p>
            <a:endParaRPr lang="en-US"/>
          </a:p>
          <a:p>
            <a:r>
              <a:rPr lang="en-US"/>
              <a:t>Phase 3 activates predictive customer experience with loyalty and personalization.</a:t>
            </a:r>
          </a:p>
          <a:p>
            <a:endParaRPr lang="en-US"/>
          </a:p>
          <a:p>
            <a:r>
              <a:rPr lang="en-US"/>
              <a:t>Phase 4 launches full agentic shopping missions.</a:t>
            </a:r>
          </a:p>
          <a:p>
            <a:endParaRPr lang="en-US"/>
          </a:p>
          <a:p>
            <a:r>
              <a:rPr lang="en-US"/>
              <a:t>Phase 5 focuses on scaling, governance, and continuous model optimization.</a:t>
            </a:r>
          </a:p>
          <a:p>
            <a:endParaRPr lang="en-US"/>
          </a:p>
          <a:p>
            <a:r>
              <a:rPr lang="en-US"/>
              <a:t>This creates a safe and structured transition to autonomous commerce.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5 — Success Metrics</a:t>
            </a:r>
          </a:p>
          <a:p>
            <a:endParaRPr lang="en-US"/>
          </a:p>
          <a:p>
            <a:r>
              <a:rPr lang="en-US"/>
              <a:t>We track stockout reduction using real-time inventory and predictive replenishment.</a:t>
            </a:r>
          </a:p>
          <a:p>
            <a:endParaRPr lang="en-US"/>
          </a:p>
          <a:p>
            <a:r>
              <a:rPr lang="en-US"/>
              <a:t>We measure predictive journey completion through AI-driven baskets.</a:t>
            </a:r>
          </a:p>
          <a:p>
            <a:endParaRPr lang="en-US"/>
          </a:p>
          <a:p>
            <a:r>
              <a:rPr lang="en-US"/>
              <a:t>Restocking efficiency improves through computer vision and robotics.</a:t>
            </a:r>
          </a:p>
          <a:p>
            <a:endParaRPr lang="en-US"/>
          </a:p>
          <a:p>
            <a:r>
              <a:rPr lang="en-US"/>
              <a:t>Customer retention reflects long-term loyalty growth.</a:t>
            </a:r>
          </a:p>
          <a:p>
            <a:endParaRPr lang="en-US"/>
          </a:p>
          <a:p>
            <a:r>
              <a:rPr lang="en-US"/>
              <a:t>Personalization engagement shows experience quality.</a:t>
            </a:r>
          </a:p>
          <a:p>
            <a:endParaRPr lang="en-US"/>
          </a:p>
          <a:p>
            <a:r>
              <a:rPr lang="en-US"/>
              <a:t>Fulfillment speed and operational costs show financial impact.</a:t>
            </a:r>
          </a:p>
          <a:p>
            <a:endParaRPr lang="en-US"/>
          </a:p>
          <a:p>
            <a:r>
              <a:rPr lang="en-US"/>
              <a:t>Together, these metrics ensure AI delivers real business value, not just innovation.</a:t>
            </a:r>
          </a:p>
          <a:p>
            <a:endParaRPr lang="en-US"/>
          </a:p>
          <a:p>
            <a:r>
              <a:rPr lang="en-US"/>
              <a:t>CLOSING LINE (Optional, 1 sentence)</a:t>
            </a:r>
          </a:p>
          <a:p>
            <a:endParaRPr lang="en-US"/>
          </a:p>
          <a:p>
            <a:r>
              <a:rPr lang="en-US"/>
              <a:t>Agentic commerce allows Walmart to shift from reacting to customer needs to anticipating and fulfilling them automatically, at scale, with trust.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fourth pillar is the Agentic Commerce Ecosystem. This pillar takes Walmart beyond basic, reactive AI tools like Sparky and moves toward fully autonomous, goal-driven retail experiences.</a:t>
            </a:r>
          </a:p>
          <a:p>
            <a:endParaRPr lang="en-US"/>
          </a:p>
          <a:p>
            <a:r>
              <a:rPr lang="en-US"/>
              <a:t>Let's discuss this further in the next slide</a:t>
            </a:r>
          </a:p>
          <a:p>
            <a:endParaRPr lang="en-US"/>
          </a:p>
          <a:p>
            <a:r>
              <a:rPr lang="en-US"/>
              <a:t>Instead of customers having to search repeatedly, plan manually, and resolve issues on their own, AI works quietly in the background to plan, coordinate, and complete the entire shopping journey across stores, the app, pickup, and delivery. The goal is to reduce effort for the customer while increasing speed, accuracy, and overall convenience.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2.sv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1.svg"/><Relationship Id="rId7"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9.sv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6.sv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hyperlink" Target="https://newsroom.tiktok.com/introducing-tiktok-shop?lang=en" TargetMode="External"/><Relationship Id="rId13" Type="http://schemas.openxmlformats.org/officeDocument/2006/relationships/hyperlink" Target="https://www.foodnavigator-usa.com/Article/2025/01/28/supermarket-satisfaction-holds-steady-in-2024/?utm_source=copyright&amp;utm_medium=OnSite&amp;utm_campaign=copyright" TargetMode="External"/><Relationship Id="rId18" Type="http://schemas.openxmlformats.org/officeDocument/2006/relationships/hyperlink" Target="https://content-na1.emarketer.com/what-rise-of-genai-assistants-mean-retail-media" TargetMode="External"/><Relationship Id="rId3" Type="http://schemas.openxmlformats.org/officeDocument/2006/relationships/hyperlink" Target="https://www.aboutamazon.com/news/retail/amazon-generative-ai-product-search-results-and-descriptions" TargetMode="External"/><Relationship Id="rId7" Type="http://schemas.openxmlformats.org/officeDocument/2006/relationships/hyperlink" Target="https://techcrunch.com/2024/01/09/walmart-debuts-generative-ai-search-and-ai-replenishment-features-at-ces/" TargetMode="External"/><Relationship Id="rId12" Type="http://schemas.openxmlformats.org/officeDocument/2006/relationships/hyperlink" Target="https://arxiv.org/abs/2412.04637" TargetMode="External"/><Relationship Id="rId17" Type="http://schemas.openxmlformats.org/officeDocument/2006/relationships/hyperlink" Target="https://content-na1.emarketer.com/walmart-openai-partnership-chatgpt-instant-commerce" TargetMode="External"/><Relationship Id="rId2" Type="http://schemas.openxmlformats.org/officeDocument/2006/relationships/image" Target="../media/image4.png"/><Relationship Id="rId16" Type="http://schemas.openxmlformats.org/officeDocument/2006/relationships/hyperlink" Target="https://www.mckinsey.com/industries/retail/our-insights/llm-to-roi-how-to-scale-gen-ai-in-retail" TargetMode="External"/><Relationship Id="rId20" Type="http://schemas.openxmlformats.org/officeDocument/2006/relationships/hyperlink" Target="https://www.mckinsey.com/industries/consumer-packaged-goods/our-insights/from-blueprint-to-breakthrough-how-ai-and-automation-can-transform-the-consumer-enterprise" TargetMode="External"/><Relationship Id="rId1" Type="http://schemas.openxmlformats.org/officeDocument/2006/relationships/slideLayout" Target="../slideLayouts/slideLayout7.xml"/><Relationship Id="rId6" Type="http://schemas.openxmlformats.org/officeDocument/2006/relationships/hyperlink" Target="https://blogs.microsoft.com/blog/2024/01/09/walmart-unveils-new-generative-ai-powered-capabilities-for-shoppers-and-associates/" TargetMode="External"/><Relationship Id="rId11" Type="http://schemas.openxmlformats.org/officeDocument/2006/relationships/hyperlink" Target="https://www.cnbc.com/2024/02/20/walmart-ceo-says-company-is-well-positioned-to-grow-its-ad-business.html" TargetMode="External"/><Relationship Id="rId5" Type="http://schemas.openxmlformats.org/officeDocument/2006/relationships/hyperlink" Target="https://www.instacart.com/company/updates/bringing-inspirational-ai-powered-search-to-the-instacart-app-with-ask-instacart" TargetMode="External"/><Relationship Id="rId15" Type="http://schemas.openxmlformats.org/officeDocument/2006/relationships/hyperlink" Target="https://qz.com/walmart-sams-club-costco-tech-ai-upgrades-google-retail-1851750694" TargetMode="External"/><Relationship Id="rId10" Type="http://schemas.openxmlformats.org/officeDocument/2006/relationships/hyperlink" Target="https://corporate.walmart.com/news/2024/10/09/walmart-reveals-plan-for-scaling-artificial-intelligence-generative-ai-augmented-reality-and-immersive-commerce-experiences" TargetMode="External"/><Relationship Id="rId19" Type="http://schemas.openxmlformats.org/officeDocument/2006/relationships/hyperlink" Target="https://www.deloitte.com/us/en/Industries/financial-services/articles/how-agentic-ai-is-transforming-e-commerce-and-commerce-payments.html" TargetMode="External"/><Relationship Id="rId4" Type="http://schemas.openxmlformats.org/officeDocument/2006/relationships/hyperlink" Target="https://link.springer.com/article/10.1007/s42452-025-07157-0?utm_source=chatgpt.com" TargetMode="External"/><Relationship Id="rId9" Type="http://schemas.openxmlformats.org/officeDocument/2006/relationships/hyperlink" Target="https://corporate.walmart.com/news/2024/03/14/walmart-commerce-technologies-launches-ai-powered-logistics-product" TargetMode="External"/><Relationship Id="rId14" Type="http://schemas.openxmlformats.org/officeDocument/2006/relationships/hyperlink" Target="https://theacsi.org/wp-content/uploads/2025/01/25jan_Retail-Study-FINAL.pdf"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aboutamazon.com/news/operations/amazon-million-robots-ai-foundation-model" TargetMode="External"/><Relationship Id="rId13" Type="http://schemas.openxmlformats.org/officeDocument/2006/relationships/hyperlink" Target="https://chatgpt.com" TargetMode="External"/><Relationship Id="rId18" Type="http://schemas.openxmlformats.org/officeDocument/2006/relationships/hyperlink" Target="https://www.walmartdataventures.com/content/walmartdataventures/en_us/insights/articles/introducing-channel-performance-segmentation-in-shopper-behavior.html/" TargetMode="External"/><Relationship Id="rId3" Type="http://schemas.openxmlformats.org/officeDocument/2006/relationships/hyperlink" Target="https://link.springer.com/article/10.1007/s42452-025-07157-0?utm_source=chatgpt.com" TargetMode="External"/><Relationship Id="rId21" Type="http://schemas.openxmlformats.org/officeDocument/2006/relationships/hyperlink" Target="https://www.mckinsey.com/industries/consumer-packaged-goods/our-insights/state-of-consumer" TargetMode="External"/><Relationship Id="rId7" Type="http://schemas.openxmlformats.org/officeDocument/2006/relationships/hyperlink" Target="https://ir.jd.com/news-releases/news-release-details/jdcom-announces-third-quarter-2024-results" TargetMode="External"/><Relationship Id="rId12" Type="http://schemas.openxmlformats.org/officeDocument/2006/relationships/hyperlink" Target="https://www.lowesinnovationlabs.com/projects/store-digital-twin" TargetMode="External"/><Relationship Id="rId17" Type="http://schemas.openxmlformats.org/officeDocument/2006/relationships/hyperlink" Target="https://www.businessdasher.com/walmart-statistics/" TargetMode="External"/><Relationship Id="rId2" Type="http://schemas.openxmlformats.org/officeDocument/2006/relationships/image" Target="../media/image4.png"/><Relationship Id="rId16" Type="http://schemas.openxmlformats.org/officeDocument/2006/relationships/hyperlink" Target="https://businessmodelanalyst.com/walmart-target-market/" TargetMode="External"/><Relationship Id="rId20" Type="http://schemas.openxmlformats.org/officeDocument/2006/relationships/hyperlink" Target="https://theacsi.org/news-and-resources/press-releases/2025/01/28/press-release-retail-and-consumer-shipping-study-2025/" TargetMode="External"/><Relationship Id="rId1" Type="http://schemas.openxmlformats.org/officeDocument/2006/relationships/slideLayout" Target="../slideLayouts/slideLayout7.xml"/><Relationship Id="rId6" Type="http://schemas.openxmlformats.org/officeDocument/2006/relationships/hyperlink" Target="https://arxiv.org/abs/2510.11604?utm_source=chatgpt.com" TargetMode="External"/><Relationship Id="rId11" Type="http://schemas.openxmlformats.org/officeDocument/2006/relationships/hyperlink" Target="https://medium.com/@cvinbusiness/how-computer-vision-eliminated-the-retail-inventory-nightmare-03c11f4c0ee8" TargetMode="External"/><Relationship Id="rId24" Type="http://schemas.openxmlformats.org/officeDocument/2006/relationships/hyperlink" Target="https://www.fibre2fashion.com/news/retail-industry/ai-investments-surge-in-us-retail-yet-readiness-remains-low-report-304440-newsdetails.htm" TargetMode="External"/><Relationship Id="rId5" Type="http://schemas.openxmlformats.org/officeDocument/2006/relationships/hyperlink" Target="https://sydneyacademics.com/index.php/ajmlra/article/view/121?utm_source=chatgpt.com" TargetMode="External"/><Relationship Id="rId15" Type="http://schemas.openxmlformats.org/officeDocument/2006/relationships/hyperlink" Target="https://thunderbit.com/blog/walmart-stats" TargetMode="External"/><Relationship Id="rId23" Type="http://schemas.openxmlformats.org/officeDocument/2006/relationships/hyperlink" Target="https://www.xcubelabs.com/blog/agentic-ai-in-retail-real-world-examples-and-case-studies/" TargetMode="External"/><Relationship Id="rId10" Type="http://schemas.openxmlformats.org/officeDocument/2006/relationships/hyperlink" Target="https://ir.symbotic.com/news-releases/news-release-details/symbotic-acquire-walmarts-advanced-systems-and-robotics-business" TargetMode="External"/><Relationship Id="rId19" Type="http://schemas.openxmlformats.org/officeDocument/2006/relationships/hyperlink" Target="https://content-na1.emarketer.com/in-store-retail-media-2025" TargetMode="External"/><Relationship Id="rId4" Type="http://schemas.openxmlformats.org/officeDocument/2006/relationships/hyperlink" Target="https://www.sciencedirect.com/science/article/abs/pii/S0167923615001025?utm_source=chatgpt.com" TargetMode="External"/><Relationship Id="rId9" Type="http://schemas.openxmlformats.org/officeDocument/2006/relationships/hyperlink" Target="https://interactanalysis.com/insight/what-symbotics-acquisition-of-walmarts-advanced-systems-and-robotics-means-for-the-mfc-market/" TargetMode="External"/><Relationship Id="rId14" Type="http://schemas.openxmlformats.org/officeDocument/2006/relationships/hyperlink" Target="https://gemini.google.com/app" TargetMode="External"/><Relationship Id="rId22" Type="http://schemas.openxmlformats.org/officeDocument/2006/relationships/hyperlink" Target="https://www.retaildive.com/news/ai-retail-shopping-assistants-consumer-trust/753687/"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4.pn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8424105" y="-1785711"/>
            <a:ext cx="10688083" cy="12072711"/>
          </a:xfrm>
          <a:custGeom>
            <a:avLst/>
            <a:gdLst/>
            <a:ahLst/>
            <a:cxnLst/>
            <a:rect l="l" t="t" r="r" b="b"/>
            <a:pathLst>
              <a:path w="10688083" h="12072711">
                <a:moveTo>
                  <a:pt x="0" y="0"/>
                </a:moveTo>
                <a:lnTo>
                  <a:pt x="10688084" y="0"/>
                </a:lnTo>
                <a:lnTo>
                  <a:pt x="10688084" y="12072711"/>
                </a:lnTo>
                <a:lnTo>
                  <a:pt x="0" y="12072711"/>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6717832"/>
            <a:ext cx="3741574" cy="2540468"/>
          </a:xfrm>
          <a:custGeom>
            <a:avLst/>
            <a:gdLst/>
            <a:ahLst/>
            <a:cxnLst/>
            <a:rect l="l" t="t" r="r" b="b"/>
            <a:pathLst>
              <a:path w="3741574" h="2540468">
                <a:moveTo>
                  <a:pt x="0" y="0"/>
                </a:moveTo>
                <a:lnTo>
                  <a:pt x="3741574" y="0"/>
                </a:lnTo>
                <a:lnTo>
                  <a:pt x="3741574" y="2540468"/>
                </a:lnTo>
                <a:lnTo>
                  <a:pt x="0" y="254046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2476500"/>
            <a:ext cx="6282411" cy="4000500"/>
          </a:xfrm>
          <a:prstGeom prst="rect">
            <a:avLst/>
          </a:prstGeom>
        </p:spPr>
        <p:txBody>
          <a:bodyPr lIns="0" tIns="0" rIns="0" bIns="0" rtlCol="0" anchor="t">
            <a:spAutoFit/>
          </a:bodyPr>
          <a:lstStyle/>
          <a:p>
            <a:pPr algn="l">
              <a:lnSpc>
                <a:spcPts val="10500"/>
              </a:lnSpc>
            </a:pPr>
            <a:r>
              <a:rPr lang="en-US" sz="7500">
                <a:solidFill>
                  <a:srgbClr val="FFFFFF"/>
                </a:solidFill>
                <a:latin typeface="Times New Roman"/>
                <a:ea typeface="Times New Roman"/>
                <a:cs typeface="Times New Roman"/>
                <a:sym typeface="Times New Roman"/>
              </a:rPr>
              <a:t>AI For </a:t>
            </a:r>
          </a:p>
          <a:p>
            <a:pPr algn="l">
              <a:lnSpc>
                <a:spcPts val="10500"/>
              </a:lnSpc>
            </a:pPr>
            <a:r>
              <a:rPr lang="en-US" sz="7500">
                <a:solidFill>
                  <a:srgbClr val="FFFFFF"/>
                </a:solidFill>
                <a:latin typeface="Times New Roman"/>
                <a:ea typeface="Times New Roman"/>
                <a:cs typeface="Times New Roman"/>
                <a:sym typeface="Times New Roman"/>
              </a:rPr>
              <a:t>Walmart</a:t>
            </a:r>
          </a:p>
          <a:p>
            <a:pPr algn="l">
              <a:lnSpc>
                <a:spcPts val="10500"/>
              </a:lnSpc>
              <a:spcBef>
                <a:spcPct val="0"/>
              </a:spcBef>
            </a:pPr>
            <a:r>
              <a:rPr lang="en-US" sz="7500">
                <a:solidFill>
                  <a:srgbClr val="FFFFFF"/>
                </a:solidFill>
                <a:latin typeface="Times New Roman"/>
                <a:ea typeface="Times New Roman"/>
                <a:cs typeface="Times New Roman"/>
                <a:sym typeface="Times New Roman"/>
              </a:rPr>
              <a:t>Team 6</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271431"/>
            <a:ext cx="3543081" cy="892175"/>
          </a:xfrm>
          <a:prstGeom prst="rect">
            <a:avLst/>
          </a:prstGeom>
        </p:spPr>
        <p:txBody>
          <a:bodyPr lIns="0" tIns="0" rIns="0" bIns="0" rtlCol="0" anchor="t">
            <a:spAutoFit/>
          </a:bodyPr>
          <a:lstStyle/>
          <a:p>
            <a:pPr algn="ctr">
              <a:lnSpc>
                <a:spcPts val="7000"/>
              </a:lnSpc>
            </a:pPr>
            <a:r>
              <a:rPr lang="en-US" sz="5000" b="1" spc="-100">
                <a:solidFill>
                  <a:srgbClr val="1B2748"/>
                </a:solidFill>
                <a:latin typeface="Times New Roman Bold"/>
                <a:ea typeface="Times New Roman Bold"/>
                <a:cs typeface="Times New Roman Bold"/>
                <a:sym typeface="Times New Roman Bold"/>
              </a:rPr>
              <a:t>User Analysis</a:t>
            </a:r>
          </a:p>
        </p:txBody>
      </p:sp>
      <p:grpSp>
        <p:nvGrpSpPr>
          <p:cNvPr id="3" name="Group 3"/>
          <p:cNvGrpSpPr/>
          <p:nvPr/>
        </p:nvGrpSpPr>
        <p:grpSpPr>
          <a:xfrm>
            <a:off x="1352664" y="1299475"/>
            <a:ext cx="15231249" cy="8109638"/>
            <a:chOff x="0" y="0"/>
            <a:chExt cx="20308331" cy="10812850"/>
          </a:xfrm>
        </p:grpSpPr>
        <p:grpSp>
          <p:nvGrpSpPr>
            <p:cNvPr id="4" name="Group 4"/>
            <p:cNvGrpSpPr/>
            <p:nvPr/>
          </p:nvGrpSpPr>
          <p:grpSpPr>
            <a:xfrm>
              <a:off x="0" y="263431"/>
              <a:ext cx="2574904" cy="1109945"/>
              <a:chOff x="0" y="0"/>
              <a:chExt cx="1001674" cy="431784"/>
            </a:xfrm>
          </p:grpSpPr>
          <p:sp>
            <p:nvSpPr>
              <p:cNvPr id="5" name="Freeform 5"/>
              <p:cNvSpPr/>
              <p:nvPr/>
            </p:nvSpPr>
            <p:spPr>
              <a:xfrm>
                <a:off x="0" y="0"/>
                <a:ext cx="1001674" cy="431784"/>
              </a:xfrm>
              <a:custGeom>
                <a:avLst/>
                <a:gdLst/>
                <a:ahLst/>
                <a:cxnLst/>
                <a:rect l="l" t="t" r="r" b="b"/>
                <a:pathLst>
                  <a:path w="1001674" h="431784">
                    <a:moveTo>
                      <a:pt x="1001674" y="0"/>
                    </a:moveTo>
                    <a:lnTo>
                      <a:pt x="0" y="0"/>
                    </a:lnTo>
                    <a:lnTo>
                      <a:pt x="101600" y="215892"/>
                    </a:lnTo>
                    <a:lnTo>
                      <a:pt x="0" y="431784"/>
                    </a:lnTo>
                    <a:lnTo>
                      <a:pt x="1001674" y="431784"/>
                    </a:lnTo>
                    <a:lnTo>
                      <a:pt x="900074" y="215892"/>
                    </a:lnTo>
                    <a:lnTo>
                      <a:pt x="1001674" y="0"/>
                    </a:lnTo>
                    <a:close/>
                  </a:path>
                </a:pathLst>
              </a:custGeom>
              <a:solidFill>
                <a:srgbClr val="7678ED"/>
              </a:solidFill>
            </p:spPr>
            <p:txBody>
              <a:bodyPr/>
              <a:lstStyle/>
              <a:p>
                <a:endParaRPr lang="en-IN"/>
              </a:p>
            </p:txBody>
          </p:sp>
          <p:sp>
            <p:nvSpPr>
              <p:cNvPr id="6" name="TextBox 6"/>
              <p:cNvSpPr txBox="1"/>
              <p:nvPr/>
            </p:nvSpPr>
            <p:spPr>
              <a:xfrm>
                <a:off x="88900" y="-57150"/>
                <a:ext cx="823874" cy="488934"/>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7" name="Group 7"/>
            <p:cNvGrpSpPr/>
            <p:nvPr/>
          </p:nvGrpSpPr>
          <p:grpSpPr>
            <a:xfrm>
              <a:off x="17625893" y="263431"/>
              <a:ext cx="2574904" cy="1109945"/>
              <a:chOff x="0" y="0"/>
              <a:chExt cx="1001674" cy="431784"/>
            </a:xfrm>
          </p:grpSpPr>
          <p:sp>
            <p:nvSpPr>
              <p:cNvPr id="8" name="Freeform 8"/>
              <p:cNvSpPr/>
              <p:nvPr/>
            </p:nvSpPr>
            <p:spPr>
              <a:xfrm>
                <a:off x="0" y="0"/>
                <a:ext cx="1001674" cy="431784"/>
              </a:xfrm>
              <a:custGeom>
                <a:avLst/>
                <a:gdLst/>
                <a:ahLst/>
                <a:cxnLst/>
                <a:rect l="l" t="t" r="r" b="b"/>
                <a:pathLst>
                  <a:path w="1001674" h="431784">
                    <a:moveTo>
                      <a:pt x="1001674" y="0"/>
                    </a:moveTo>
                    <a:lnTo>
                      <a:pt x="0" y="0"/>
                    </a:lnTo>
                    <a:lnTo>
                      <a:pt x="101600" y="215892"/>
                    </a:lnTo>
                    <a:lnTo>
                      <a:pt x="0" y="431784"/>
                    </a:lnTo>
                    <a:lnTo>
                      <a:pt x="1001674" y="431784"/>
                    </a:lnTo>
                    <a:lnTo>
                      <a:pt x="900074" y="215892"/>
                    </a:lnTo>
                    <a:lnTo>
                      <a:pt x="1001674" y="0"/>
                    </a:lnTo>
                    <a:close/>
                  </a:path>
                </a:pathLst>
              </a:custGeom>
              <a:solidFill>
                <a:srgbClr val="FF5C83"/>
              </a:solidFill>
            </p:spPr>
            <p:txBody>
              <a:bodyPr/>
              <a:lstStyle/>
              <a:p>
                <a:endParaRPr lang="en-IN"/>
              </a:p>
            </p:txBody>
          </p:sp>
          <p:sp>
            <p:nvSpPr>
              <p:cNvPr id="9" name="TextBox 9"/>
              <p:cNvSpPr txBox="1"/>
              <p:nvPr/>
            </p:nvSpPr>
            <p:spPr>
              <a:xfrm>
                <a:off x="88900" y="-76200"/>
                <a:ext cx="823874" cy="507984"/>
              </a:xfrm>
              <a:prstGeom prst="rect">
                <a:avLst/>
              </a:prstGeom>
            </p:spPr>
            <p:txBody>
              <a:bodyPr lIns="50800" tIns="50800" rIns="50800" bIns="50800" rtlCol="0" anchor="ctr"/>
              <a:lstStyle/>
              <a:p>
                <a:pPr marL="0" lvl="0" indent="0" algn="ctr">
                  <a:lnSpc>
                    <a:spcPts val="4059"/>
                  </a:lnSpc>
                  <a:spcBef>
                    <a:spcPct val="0"/>
                  </a:spcBef>
                </a:pPr>
                <a:endParaRPr/>
              </a:p>
            </p:txBody>
          </p:sp>
        </p:grpSp>
        <p:grpSp>
          <p:nvGrpSpPr>
            <p:cNvPr id="10" name="Group 10"/>
            <p:cNvGrpSpPr/>
            <p:nvPr/>
          </p:nvGrpSpPr>
          <p:grpSpPr>
            <a:xfrm>
              <a:off x="993702" y="0"/>
              <a:ext cx="9280296" cy="3117193"/>
              <a:chOff x="0" y="0"/>
              <a:chExt cx="1953421" cy="656142"/>
            </a:xfrm>
          </p:grpSpPr>
          <p:sp>
            <p:nvSpPr>
              <p:cNvPr id="11" name="Freeform 11"/>
              <p:cNvSpPr/>
              <p:nvPr/>
            </p:nvSpPr>
            <p:spPr>
              <a:xfrm>
                <a:off x="0" y="0"/>
                <a:ext cx="1953421" cy="656142"/>
              </a:xfrm>
              <a:custGeom>
                <a:avLst/>
                <a:gdLst/>
                <a:ahLst/>
                <a:cxnLst/>
                <a:rect l="l" t="t" r="r" b="b"/>
                <a:pathLst>
                  <a:path w="1953421" h="656142">
                    <a:moveTo>
                      <a:pt x="0" y="0"/>
                    </a:moveTo>
                    <a:lnTo>
                      <a:pt x="1953421" y="0"/>
                    </a:lnTo>
                    <a:lnTo>
                      <a:pt x="1953421" y="656142"/>
                    </a:lnTo>
                    <a:lnTo>
                      <a:pt x="0" y="656142"/>
                    </a:lnTo>
                    <a:close/>
                  </a:path>
                </a:pathLst>
              </a:custGeom>
              <a:solidFill>
                <a:srgbClr val="192A4D"/>
              </a:solidFill>
            </p:spPr>
            <p:txBody>
              <a:bodyPr/>
              <a:lstStyle/>
              <a:p>
                <a:endParaRPr lang="en-IN"/>
              </a:p>
            </p:txBody>
          </p:sp>
          <p:sp>
            <p:nvSpPr>
              <p:cNvPr id="12" name="TextBox 12"/>
              <p:cNvSpPr txBox="1"/>
              <p:nvPr/>
            </p:nvSpPr>
            <p:spPr>
              <a:xfrm>
                <a:off x="0" y="-57150"/>
                <a:ext cx="1953421" cy="713292"/>
              </a:xfrm>
              <a:prstGeom prst="rect">
                <a:avLst/>
              </a:prstGeom>
            </p:spPr>
            <p:txBody>
              <a:bodyPr lIns="50800" tIns="50800" rIns="50800" bIns="50800" rtlCol="0" anchor="ctr"/>
              <a:lstStyle/>
              <a:p>
                <a:pPr algn="ctr">
                  <a:lnSpc>
                    <a:spcPts val="2660"/>
                  </a:lnSpc>
                </a:pPr>
                <a:endParaRPr/>
              </a:p>
            </p:txBody>
          </p:sp>
        </p:grpSp>
        <p:grpSp>
          <p:nvGrpSpPr>
            <p:cNvPr id="13" name="Group 13"/>
            <p:cNvGrpSpPr/>
            <p:nvPr/>
          </p:nvGrpSpPr>
          <p:grpSpPr>
            <a:xfrm>
              <a:off x="10539187" y="0"/>
              <a:ext cx="8667908" cy="3117193"/>
              <a:chOff x="0" y="0"/>
              <a:chExt cx="1824519" cy="656142"/>
            </a:xfrm>
          </p:grpSpPr>
          <p:sp>
            <p:nvSpPr>
              <p:cNvPr id="14" name="Freeform 14"/>
              <p:cNvSpPr/>
              <p:nvPr/>
            </p:nvSpPr>
            <p:spPr>
              <a:xfrm>
                <a:off x="0" y="0"/>
                <a:ext cx="1824519" cy="656142"/>
              </a:xfrm>
              <a:custGeom>
                <a:avLst/>
                <a:gdLst/>
                <a:ahLst/>
                <a:cxnLst/>
                <a:rect l="l" t="t" r="r" b="b"/>
                <a:pathLst>
                  <a:path w="1824519" h="656142">
                    <a:moveTo>
                      <a:pt x="0" y="0"/>
                    </a:moveTo>
                    <a:lnTo>
                      <a:pt x="1824519" y="0"/>
                    </a:lnTo>
                    <a:lnTo>
                      <a:pt x="1824519" y="656142"/>
                    </a:lnTo>
                    <a:lnTo>
                      <a:pt x="0" y="656142"/>
                    </a:lnTo>
                    <a:close/>
                  </a:path>
                </a:pathLst>
              </a:custGeom>
              <a:solidFill>
                <a:srgbClr val="1B2748"/>
              </a:solidFill>
            </p:spPr>
            <p:txBody>
              <a:bodyPr/>
              <a:lstStyle/>
              <a:p>
                <a:endParaRPr lang="en-IN"/>
              </a:p>
            </p:txBody>
          </p:sp>
          <p:sp>
            <p:nvSpPr>
              <p:cNvPr id="15" name="TextBox 15"/>
              <p:cNvSpPr txBox="1"/>
              <p:nvPr/>
            </p:nvSpPr>
            <p:spPr>
              <a:xfrm>
                <a:off x="0" y="-57150"/>
                <a:ext cx="1824519" cy="713292"/>
              </a:xfrm>
              <a:prstGeom prst="rect">
                <a:avLst/>
              </a:prstGeom>
            </p:spPr>
            <p:txBody>
              <a:bodyPr lIns="50800" tIns="50800" rIns="50800" bIns="50800" rtlCol="0" anchor="ctr"/>
              <a:lstStyle/>
              <a:p>
                <a:pPr algn="ctr">
                  <a:lnSpc>
                    <a:spcPts val="2660"/>
                  </a:lnSpc>
                </a:pPr>
                <a:endParaRPr/>
              </a:p>
            </p:txBody>
          </p:sp>
        </p:grpSp>
        <p:sp>
          <p:nvSpPr>
            <p:cNvPr id="16" name="TextBox 16"/>
            <p:cNvSpPr txBox="1"/>
            <p:nvPr/>
          </p:nvSpPr>
          <p:spPr>
            <a:xfrm>
              <a:off x="2400541" y="528645"/>
              <a:ext cx="7016954" cy="2350189"/>
            </a:xfrm>
            <a:prstGeom prst="rect">
              <a:avLst/>
            </a:prstGeom>
          </p:spPr>
          <p:txBody>
            <a:bodyPr lIns="0" tIns="0" rIns="0" bIns="0" rtlCol="0" anchor="t">
              <a:spAutoFit/>
            </a:bodyPr>
            <a:lstStyle/>
            <a:p>
              <a:pPr algn="l">
                <a:lnSpc>
                  <a:spcPts val="2364"/>
                </a:lnSpc>
              </a:pPr>
              <a:r>
                <a:rPr lang="en-US" sz="1689">
                  <a:solidFill>
                    <a:srgbClr val="FEFEFE"/>
                  </a:solidFill>
                  <a:latin typeface="Times New Roman"/>
                  <a:ea typeface="Times New Roman"/>
                  <a:cs typeface="Times New Roman"/>
                  <a:sym typeface="Times New Roman"/>
                </a:rPr>
                <a:t>Core audience: older adults, suburban families, middle-income women, and Walmart+ members. </a:t>
              </a:r>
            </a:p>
            <a:p>
              <a:pPr algn="l">
                <a:lnSpc>
                  <a:spcPts val="2364"/>
                </a:lnSpc>
              </a:pPr>
              <a:r>
                <a:rPr lang="en-US" sz="1689">
                  <a:solidFill>
                    <a:srgbClr val="FEFEFE"/>
                  </a:solidFill>
                  <a:latin typeface="Times New Roman"/>
                  <a:ea typeface="Times New Roman"/>
                  <a:cs typeface="Times New Roman"/>
                  <a:sym typeface="Times New Roman"/>
                </a:rPr>
                <a:t>Digital users (Millennials + Gen Z) drive heavy mobile interaction, often blending online research with in-store trips.</a:t>
              </a:r>
            </a:p>
            <a:p>
              <a:pPr algn="l">
                <a:lnSpc>
                  <a:spcPts val="2364"/>
                </a:lnSpc>
              </a:pPr>
              <a:r>
                <a:rPr lang="en-US" sz="1689">
                  <a:solidFill>
                    <a:srgbClr val="FEFEFE"/>
                  </a:solidFill>
                  <a:latin typeface="Times New Roman"/>
                  <a:ea typeface="Times New Roman"/>
                  <a:cs typeface="Times New Roman"/>
                  <a:sym typeface="Times New Roman"/>
                </a:rPr>
                <a:t>Associates are also key users feeding operational data through mobile tools.</a:t>
              </a:r>
            </a:p>
          </p:txBody>
        </p:sp>
        <p:sp>
          <p:nvSpPr>
            <p:cNvPr id="17" name="TextBox 17"/>
            <p:cNvSpPr txBox="1"/>
            <p:nvPr/>
          </p:nvSpPr>
          <p:spPr>
            <a:xfrm>
              <a:off x="11718984" y="567208"/>
              <a:ext cx="7194361" cy="2350189"/>
            </a:xfrm>
            <a:prstGeom prst="rect">
              <a:avLst/>
            </a:prstGeom>
          </p:spPr>
          <p:txBody>
            <a:bodyPr lIns="0" tIns="0" rIns="0" bIns="0" rtlCol="0" anchor="t">
              <a:spAutoFit/>
            </a:bodyPr>
            <a:lstStyle/>
            <a:p>
              <a:pPr algn="l">
                <a:lnSpc>
                  <a:spcPts val="2364"/>
                </a:lnSpc>
              </a:pPr>
              <a:r>
                <a:rPr lang="en-US" sz="1689">
                  <a:solidFill>
                    <a:srgbClr val="FEFEFE"/>
                  </a:solidFill>
                  <a:latin typeface="Times New Roman"/>
                  <a:ea typeface="Times New Roman"/>
                  <a:cs typeface="Times New Roman"/>
                  <a:sym typeface="Times New Roman"/>
                </a:rPr>
                <a:t>In-store: long checkout lines, self-checkout errors, out-of-stock items, limited staff support.</a:t>
              </a:r>
            </a:p>
            <a:p>
              <a:pPr algn="l">
                <a:lnSpc>
                  <a:spcPts val="2364"/>
                </a:lnSpc>
              </a:pPr>
              <a:r>
                <a:rPr lang="en-US" sz="1689">
                  <a:solidFill>
                    <a:srgbClr val="FEFEFE"/>
                  </a:solidFill>
                  <a:latin typeface="Times New Roman"/>
                  <a:ea typeface="Times New Roman"/>
                  <a:cs typeface="Times New Roman"/>
                  <a:sym typeface="Times New Roman"/>
                </a:rPr>
                <a:t>Online: cluttered navigation, weak search relevance, slow delivery/refund cycles.</a:t>
              </a:r>
            </a:p>
            <a:p>
              <a:pPr algn="l">
                <a:lnSpc>
                  <a:spcPts val="2364"/>
                </a:lnSpc>
              </a:pPr>
              <a:r>
                <a:rPr lang="en-US" sz="1689">
                  <a:solidFill>
                    <a:srgbClr val="FEFEFE"/>
                  </a:solidFill>
                  <a:latin typeface="Times New Roman"/>
                  <a:ea typeface="Times New Roman"/>
                  <a:cs typeface="Times New Roman"/>
                  <a:sym typeface="Times New Roman"/>
                </a:rPr>
                <a:t>Emotional drivers include a desire for trustworthy loyalty rewards and reliable real-time information</a:t>
              </a:r>
            </a:p>
          </p:txBody>
        </p:sp>
        <p:sp>
          <p:nvSpPr>
            <p:cNvPr id="18" name="TextBox 18"/>
            <p:cNvSpPr txBox="1"/>
            <p:nvPr/>
          </p:nvSpPr>
          <p:spPr>
            <a:xfrm>
              <a:off x="2400541" y="120263"/>
              <a:ext cx="4134864" cy="434555"/>
            </a:xfrm>
            <a:prstGeom prst="rect">
              <a:avLst/>
            </a:prstGeom>
          </p:spPr>
          <p:txBody>
            <a:bodyPr lIns="0" tIns="0" rIns="0" bIns="0" rtlCol="0" anchor="t">
              <a:spAutoFit/>
            </a:bodyPr>
            <a:lstStyle/>
            <a:p>
              <a:pPr algn="l">
                <a:lnSpc>
                  <a:spcPts val="2627"/>
                </a:lnSpc>
              </a:pPr>
              <a:r>
                <a:rPr lang="en-US" sz="1876" b="1">
                  <a:solidFill>
                    <a:srgbClr val="FEFEFE"/>
                  </a:solidFill>
                  <a:latin typeface="Times New Roman Bold"/>
                  <a:ea typeface="Times New Roman Bold"/>
                  <a:cs typeface="Times New Roman Bold"/>
                  <a:sym typeface="Times New Roman Bold"/>
                </a:rPr>
                <a:t>Who Walmart’s Users Are</a:t>
              </a:r>
            </a:p>
          </p:txBody>
        </p:sp>
        <p:sp>
          <p:nvSpPr>
            <p:cNvPr id="19" name="TextBox 19"/>
            <p:cNvSpPr txBox="1"/>
            <p:nvPr/>
          </p:nvSpPr>
          <p:spPr>
            <a:xfrm>
              <a:off x="11718984" y="206281"/>
              <a:ext cx="3470330" cy="434555"/>
            </a:xfrm>
            <a:prstGeom prst="rect">
              <a:avLst/>
            </a:prstGeom>
          </p:spPr>
          <p:txBody>
            <a:bodyPr lIns="0" tIns="0" rIns="0" bIns="0" rtlCol="0" anchor="t">
              <a:spAutoFit/>
            </a:bodyPr>
            <a:lstStyle/>
            <a:p>
              <a:pPr algn="l">
                <a:lnSpc>
                  <a:spcPts val="2627"/>
                </a:lnSpc>
              </a:pPr>
              <a:r>
                <a:rPr lang="en-US" sz="1876" b="1">
                  <a:solidFill>
                    <a:srgbClr val="FEFEFE"/>
                  </a:solidFill>
                  <a:latin typeface="Times New Roman Bold"/>
                  <a:ea typeface="Times New Roman Bold"/>
                  <a:cs typeface="Times New Roman Bold"/>
                  <a:sym typeface="Times New Roman Bold"/>
                </a:rPr>
                <a:t>Customer Pain Points</a:t>
              </a:r>
            </a:p>
          </p:txBody>
        </p:sp>
        <p:sp>
          <p:nvSpPr>
            <p:cNvPr id="20" name="TextBox 20"/>
            <p:cNvSpPr txBox="1"/>
            <p:nvPr/>
          </p:nvSpPr>
          <p:spPr>
            <a:xfrm>
              <a:off x="1480731" y="548158"/>
              <a:ext cx="1094173" cy="638740"/>
            </a:xfrm>
            <a:prstGeom prst="rect">
              <a:avLst/>
            </a:prstGeom>
          </p:spPr>
          <p:txBody>
            <a:bodyPr lIns="0" tIns="0" rIns="0" bIns="0" rtlCol="0" anchor="t">
              <a:spAutoFit/>
            </a:bodyPr>
            <a:lstStyle/>
            <a:p>
              <a:pPr algn="l">
                <a:lnSpc>
                  <a:spcPts val="3941"/>
                </a:lnSpc>
              </a:pPr>
              <a:r>
                <a:rPr lang="en-US" sz="2815" spc="-56">
                  <a:solidFill>
                    <a:srgbClr val="7678ED"/>
                  </a:solidFill>
                  <a:latin typeface="Times New Roman"/>
                  <a:ea typeface="Times New Roman"/>
                  <a:cs typeface="Times New Roman"/>
                  <a:sym typeface="Times New Roman"/>
                </a:rPr>
                <a:t>01</a:t>
              </a:r>
            </a:p>
          </p:txBody>
        </p:sp>
        <p:sp>
          <p:nvSpPr>
            <p:cNvPr id="21" name="TextBox 21"/>
            <p:cNvSpPr txBox="1"/>
            <p:nvPr/>
          </p:nvSpPr>
          <p:spPr>
            <a:xfrm>
              <a:off x="11026216" y="548158"/>
              <a:ext cx="1094173" cy="638740"/>
            </a:xfrm>
            <a:prstGeom prst="rect">
              <a:avLst/>
            </a:prstGeom>
          </p:spPr>
          <p:txBody>
            <a:bodyPr lIns="0" tIns="0" rIns="0" bIns="0" rtlCol="0" anchor="t">
              <a:spAutoFit/>
            </a:bodyPr>
            <a:lstStyle/>
            <a:p>
              <a:pPr algn="l">
                <a:lnSpc>
                  <a:spcPts val="3941"/>
                </a:lnSpc>
              </a:pPr>
              <a:r>
                <a:rPr lang="en-US" sz="2815" spc="-56">
                  <a:solidFill>
                    <a:srgbClr val="FF5C83"/>
                  </a:solidFill>
                  <a:latin typeface="Times New Roman"/>
                  <a:ea typeface="Times New Roman"/>
                  <a:cs typeface="Times New Roman"/>
                  <a:sym typeface="Times New Roman"/>
                </a:rPr>
                <a:t>02</a:t>
              </a:r>
            </a:p>
          </p:txBody>
        </p:sp>
        <p:grpSp>
          <p:nvGrpSpPr>
            <p:cNvPr id="22" name="Group 22"/>
            <p:cNvGrpSpPr/>
            <p:nvPr/>
          </p:nvGrpSpPr>
          <p:grpSpPr>
            <a:xfrm>
              <a:off x="1036351" y="3126729"/>
              <a:ext cx="8667908" cy="477554"/>
              <a:chOff x="0" y="0"/>
              <a:chExt cx="1824519" cy="100521"/>
            </a:xfrm>
          </p:grpSpPr>
          <p:sp>
            <p:nvSpPr>
              <p:cNvPr id="23" name="Freeform 23"/>
              <p:cNvSpPr/>
              <p:nvPr/>
            </p:nvSpPr>
            <p:spPr>
              <a:xfrm>
                <a:off x="0" y="0"/>
                <a:ext cx="1824519" cy="100521"/>
              </a:xfrm>
              <a:custGeom>
                <a:avLst/>
                <a:gdLst/>
                <a:ahLst/>
                <a:cxnLst/>
                <a:rect l="l" t="t" r="r" b="b"/>
                <a:pathLst>
                  <a:path w="1824519" h="100521">
                    <a:moveTo>
                      <a:pt x="1621319" y="0"/>
                    </a:moveTo>
                    <a:lnTo>
                      <a:pt x="0" y="0"/>
                    </a:lnTo>
                    <a:lnTo>
                      <a:pt x="203200" y="100521"/>
                    </a:lnTo>
                    <a:lnTo>
                      <a:pt x="1824519" y="100521"/>
                    </a:lnTo>
                    <a:lnTo>
                      <a:pt x="1621319" y="0"/>
                    </a:lnTo>
                    <a:close/>
                  </a:path>
                </a:pathLst>
              </a:custGeom>
              <a:solidFill>
                <a:srgbClr val="7678ED"/>
              </a:solidFill>
            </p:spPr>
            <p:txBody>
              <a:bodyPr/>
              <a:lstStyle/>
              <a:p>
                <a:endParaRPr lang="en-IN"/>
              </a:p>
            </p:txBody>
          </p:sp>
          <p:sp>
            <p:nvSpPr>
              <p:cNvPr id="24" name="TextBox 24"/>
              <p:cNvSpPr txBox="1"/>
              <p:nvPr/>
            </p:nvSpPr>
            <p:spPr>
              <a:xfrm>
                <a:off x="101600" y="-57150"/>
                <a:ext cx="1621319" cy="157671"/>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25" name="Group 25"/>
            <p:cNvGrpSpPr/>
            <p:nvPr/>
          </p:nvGrpSpPr>
          <p:grpSpPr>
            <a:xfrm>
              <a:off x="10460506" y="3126729"/>
              <a:ext cx="8667908" cy="477554"/>
              <a:chOff x="0" y="0"/>
              <a:chExt cx="1824519" cy="100521"/>
            </a:xfrm>
          </p:grpSpPr>
          <p:sp>
            <p:nvSpPr>
              <p:cNvPr id="26" name="Freeform 26"/>
              <p:cNvSpPr/>
              <p:nvPr/>
            </p:nvSpPr>
            <p:spPr>
              <a:xfrm>
                <a:off x="0" y="0"/>
                <a:ext cx="1824519" cy="100521"/>
              </a:xfrm>
              <a:custGeom>
                <a:avLst/>
                <a:gdLst/>
                <a:ahLst/>
                <a:cxnLst/>
                <a:rect l="l" t="t" r="r" b="b"/>
                <a:pathLst>
                  <a:path w="1824519" h="100521">
                    <a:moveTo>
                      <a:pt x="1621319" y="0"/>
                    </a:moveTo>
                    <a:lnTo>
                      <a:pt x="0" y="0"/>
                    </a:lnTo>
                    <a:lnTo>
                      <a:pt x="203200" y="100521"/>
                    </a:lnTo>
                    <a:lnTo>
                      <a:pt x="1824519" y="100521"/>
                    </a:lnTo>
                    <a:lnTo>
                      <a:pt x="1621319" y="0"/>
                    </a:lnTo>
                    <a:close/>
                  </a:path>
                </a:pathLst>
              </a:custGeom>
              <a:solidFill>
                <a:srgbClr val="FF5C83"/>
              </a:solidFill>
            </p:spPr>
            <p:txBody>
              <a:bodyPr/>
              <a:lstStyle/>
              <a:p>
                <a:endParaRPr lang="en-IN"/>
              </a:p>
            </p:txBody>
          </p:sp>
          <p:sp>
            <p:nvSpPr>
              <p:cNvPr id="27" name="TextBox 27"/>
              <p:cNvSpPr txBox="1"/>
              <p:nvPr/>
            </p:nvSpPr>
            <p:spPr>
              <a:xfrm>
                <a:off x="101600" y="-76200"/>
                <a:ext cx="1621319" cy="176721"/>
              </a:xfrm>
              <a:prstGeom prst="rect">
                <a:avLst/>
              </a:prstGeom>
            </p:spPr>
            <p:txBody>
              <a:bodyPr lIns="50800" tIns="50800" rIns="50800" bIns="50800" rtlCol="0" anchor="ctr"/>
              <a:lstStyle/>
              <a:p>
                <a:pPr marL="0" lvl="0" indent="0" algn="ctr">
                  <a:lnSpc>
                    <a:spcPts val="4059"/>
                  </a:lnSpc>
                  <a:spcBef>
                    <a:spcPct val="0"/>
                  </a:spcBef>
                </a:pPr>
                <a:endParaRPr/>
              </a:p>
            </p:txBody>
          </p:sp>
        </p:grpSp>
        <p:grpSp>
          <p:nvGrpSpPr>
            <p:cNvPr id="28" name="Group 28"/>
            <p:cNvGrpSpPr/>
            <p:nvPr/>
          </p:nvGrpSpPr>
          <p:grpSpPr>
            <a:xfrm>
              <a:off x="0" y="3867715"/>
              <a:ext cx="2574904" cy="1109945"/>
              <a:chOff x="0" y="0"/>
              <a:chExt cx="1001674" cy="431784"/>
            </a:xfrm>
          </p:grpSpPr>
          <p:sp>
            <p:nvSpPr>
              <p:cNvPr id="29" name="Freeform 29"/>
              <p:cNvSpPr/>
              <p:nvPr/>
            </p:nvSpPr>
            <p:spPr>
              <a:xfrm>
                <a:off x="0" y="0"/>
                <a:ext cx="1001674" cy="431784"/>
              </a:xfrm>
              <a:custGeom>
                <a:avLst/>
                <a:gdLst/>
                <a:ahLst/>
                <a:cxnLst/>
                <a:rect l="l" t="t" r="r" b="b"/>
                <a:pathLst>
                  <a:path w="1001674" h="431784">
                    <a:moveTo>
                      <a:pt x="1001674" y="0"/>
                    </a:moveTo>
                    <a:lnTo>
                      <a:pt x="0" y="0"/>
                    </a:lnTo>
                    <a:lnTo>
                      <a:pt x="101600" y="215892"/>
                    </a:lnTo>
                    <a:lnTo>
                      <a:pt x="0" y="431784"/>
                    </a:lnTo>
                    <a:lnTo>
                      <a:pt x="1001674" y="431784"/>
                    </a:lnTo>
                    <a:lnTo>
                      <a:pt x="900074" y="215892"/>
                    </a:lnTo>
                    <a:lnTo>
                      <a:pt x="1001674" y="0"/>
                    </a:lnTo>
                    <a:close/>
                  </a:path>
                </a:pathLst>
              </a:custGeom>
              <a:solidFill>
                <a:srgbClr val="7678ED"/>
              </a:solidFill>
            </p:spPr>
            <p:txBody>
              <a:bodyPr/>
              <a:lstStyle/>
              <a:p>
                <a:endParaRPr lang="en-IN"/>
              </a:p>
            </p:txBody>
          </p:sp>
          <p:sp>
            <p:nvSpPr>
              <p:cNvPr id="30" name="TextBox 30"/>
              <p:cNvSpPr txBox="1"/>
              <p:nvPr/>
            </p:nvSpPr>
            <p:spPr>
              <a:xfrm>
                <a:off x="88900" y="-57150"/>
                <a:ext cx="823874" cy="488934"/>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1" name="Group 31"/>
            <p:cNvGrpSpPr/>
            <p:nvPr/>
          </p:nvGrpSpPr>
          <p:grpSpPr>
            <a:xfrm>
              <a:off x="17625893" y="3867715"/>
              <a:ext cx="2574904" cy="1109945"/>
              <a:chOff x="0" y="0"/>
              <a:chExt cx="1001674" cy="431784"/>
            </a:xfrm>
          </p:grpSpPr>
          <p:sp>
            <p:nvSpPr>
              <p:cNvPr id="32" name="Freeform 32"/>
              <p:cNvSpPr/>
              <p:nvPr/>
            </p:nvSpPr>
            <p:spPr>
              <a:xfrm>
                <a:off x="0" y="0"/>
                <a:ext cx="1001674" cy="431784"/>
              </a:xfrm>
              <a:custGeom>
                <a:avLst/>
                <a:gdLst/>
                <a:ahLst/>
                <a:cxnLst/>
                <a:rect l="l" t="t" r="r" b="b"/>
                <a:pathLst>
                  <a:path w="1001674" h="431784">
                    <a:moveTo>
                      <a:pt x="1001674" y="0"/>
                    </a:moveTo>
                    <a:lnTo>
                      <a:pt x="0" y="0"/>
                    </a:lnTo>
                    <a:lnTo>
                      <a:pt x="101600" y="215892"/>
                    </a:lnTo>
                    <a:lnTo>
                      <a:pt x="0" y="431784"/>
                    </a:lnTo>
                    <a:lnTo>
                      <a:pt x="1001674" y="431784"/>
                    </a:lnTo>
                    <a:lnTo>
                      <a:pt x="900074" y="215892"/>
                    </a:lnTo>
                    <a:lnTo>
                      <a:pt x="1001674" y="0"/>
                    </a:lnTo>
                    <a:close/>
                  </a:path>
                </a:pathLst>
              </a:custGeom>
              <a:solidFill>
                <a:srgbClr val="FF5C83"/>
              </a:solidFill>
            </p:spPr>
            <p:txBody>
              <a:bodyPr/>
              <a:lstStyle/>
              <a:p>
                <a:endParaRPr lang="en-IN"/>
              </a:p>
            </p:txBody>
          </p:sp>
          <p:sp>
            <p:nvSpPr>
              <p:cNvPr id="33" name="TextBox 33"/>
              <p:cNvSpPr txBox="1"/>
              <p:nvPr/>
            </p:nvSpPr>
            <p:spPr>
              <a:xfrm>
                <a:off x="88900" y="-76200"/>
                <a:ext cx="823874" cy="507984"/>
              </a:xfrm>
              <a:prstGeom prst="rect">
                <a:avLst/>
              </a:prstGeom>
            </p:spPr>
            <p:txBody>
              <a:bodyPr lIns="50800" tIns="50800" rIns="50800" bIns="50800" rtlCol="0" anchor="ctr"/>
              <a:lstStyle/>
              <a:p>
                <a:pPr marL="0" lvl="0" indent="0" algn="ctr">
                  <a:lnSpc>
                    <a:spcPts val="4059"/>
                  </a:lnSpc>
                  <a:spcBef>
                    <a:spcPct val="0"/>
                  </a:spcBef>
                </a:pPr>
                <a:endParaRPr/>
              </a:p>
            </p:txBody>
          </p:sp>
        </p:grpSp>
        <p:grpSp>
          <p:nvGrpSpPr>
            <p:cNvPr id="34" name="Group 34"/>
            <p:cNvGrpSpPr/>
            <p:nvPr/>
          </p:nvGrpSpPr>
          <p:grpSpPr>
            <a:xfrm>
              <a:off x="993702" y="3604283"/>
              <a:ext cx="9280296" cy="3117193"/>
              <a:chOff x="0" y="0"/>
              <a:chExt cx="1953421" cy="656142"/>
            </a:xfrm>
          </p:grpSpPr>
          <p:sp>
            <p:nvSpPr>
              <p:cNvPr id="35" name="Freeform 35"/>
              <p:cNvSpPr/>
              <p:nvPr/>
            </p:nvSpPr>
            <p:spPr>
              <a:xfrm>
                <a:off x="0" y="0"/>
                <a:ext cx="1953421" cy="656142"/>
              </a:xfrm>
              <a:custGeom>
                <a:avLst/>
                <a:gdLst/>
                <a:ahLst/>
                <a:cxnLst/>
                <a:rect l="l" t="t" r="r" b="b"/>
                <a:pathLst>
                  <a:path w="1953421" h="656142">
                    <a:moveTo>
                      <a:pt x="0" y="0"/>
                    </a:moveTo>
                    <a:lnTo>
                      <a:pt x="1953421" y="0"/>
                    </a:lnTo>
                    <a:lnTo>
                      <a:pt x="1953421" y="656142"/>
                    </a:lnTo>
                    <a:lnTo>
                      <a:pt x="0" y="656142"/>
                    </a:lnTo>
                    <a:close/>
                  </a:path>
                </a:pathLst>
              </a:custGeom>
              <a:solidFill>
                <a:srgbClr val="1B2748"/>
              </a:solidFill>
            </p:spPr>
            <p:txBody>
              <a:bodyPr/>
              <a:lstStyle/>
              <a:p>
                <a:endParaRPr lang="en-IN"/>
              </a:p>
            </p:txBody>
          </p:sp>
          <p:sp>
            <p:nvSpPr>
              <p:cNvPr id="36" name="TextBox 36"/>
              <p:cNvSpPr txBox="1"/>
              <p:nvPr/>
            </p:nvSpPr>
            <p:spPr>
              <a:xfrm>
                <a:off x="0" y="-57150"/>
                <a:ext cx="1953421" cy="713292"/>
              </a:xfrm>
              <a:prstGeom prst="rect">
                <a:avLst/>
              </a:prstGeom>
            </p:spPr>
            <p:txBody>
              <a:bodyPr lIns="50800" tIns="50800" rIns="50800" bIns="50800" rtlCol="0" anchor="ctr"/>
              <a:lstStyle/>
              <a:p>
                <a:pPr algn="ctr">
                  <a:lnSpc>
                    <a:spcPts val="2660"/>
                  </a:lnSpc>
                </a:pPr>
                <a:endParaRPr/>
              </a:p>
            </p:txBody>
          </p:sp>
        </p:grpSp>
        <p:grpSp>
          <p:nvGrpSpPr>
            <p:cNvPr id="37" name="Group 37"/>
            <p:cNvGrpSpPr/>
            <p:nvPr/>
          </p:nvGrpSpPr>
          <p:grpSpPr>
            <a:xfrm>
              <a:off x="10539187" y="3604283"/>
              <a:ext cx="8667908" cy="3117193"/>
              <a:chOff x="0" y="0"/>
              <a:chExt cx="1824519" cy="656142"/>
            </a:xfrm>
          </p:grpSpPr>
          <p:sp>
            <p:nvSpPr>
              <p:cNvPr id="38" name="Freeform 38"/>
              <p:cNvSpPr/>
              <p:nvPr/>
            </p:nvSpPr>
            <p:spPr>
              <a:xfrm>
                <a:off x="0" y="0"/>
                <a:ext cx="1824519" cy="656142"/>
              </a:xfrm>
              <a:custGeom>
                <a:avLst/>
                <a:gdLst/>
                <a:ahLst/>
                <a:cxnLst/>
                <a:rect l="l" t="t" r="r" b="b"/>
                <a:pathLst>
                  <a:path w="1824519" h="656142">
                    <a:moveTo>
                      <a:pt x="0" y="0"/>
                    </a:moveTo>
                    <a:lnTo>
                      <a:pt x="1824519" y="0"/>
                    </a:lnTo>
                    <a:lnTo>
                      <a:pt x="1824519" y="656142"/>
                    </a:lnTo>
                    <a:lnTo>
                      <a:pt x="0" y="656142"/>
                    </a:lnTo>
                    <a:close/>
                  </a:path>
                </a:pathLst>
              </a:custGeom>
              <a:solidFill>
                <a:srgbClr val="1B2748"/>
              </a:solidFill>
            </p:spPr>
            <p:txBody>
              <a:bodyPr/>
              <a:lstStyle/>
              <a:p>
                <a:endParaRPr lang="en-IN"/>
              </a:p>
            </p:txBody>
          </p:sp>
          <p:sp>
            <p:nvSpPr>
              <p:cNvPr id="39" name="TextBox 39"/>
              <p:cNvSpPr txBox="1"/>
              <p:nvPr/>
            </p:nvSpPr>
            <p:spPr>
              <a:xfrm>
                <a:off x="0" y="-57150"/>
                <a:ext cx="1824519" cy="713292"/>
              </a:xfrm>
              <a:prstGeom prst="rect">
                <a:avLst/>
              </a:prstGeom>
            </p:spPr>
            <p:txBody>
              <a:bodyPr lIns="50800" tIns="50800" rIns="50800" bIns="50800" rtlCol="0" anchor="ctr"/>
              <a:lstStyle/>
              <a:p>
                <a:pPr algn="ctr">
                  <a:lnSpc>
                    <a:spcPts val="2660"/>
                  </a:lnSpc>
                </a:pPr>
                <a:endParaRPr/>
              </a:p>
            </p:txBody>
          </p:sp>
        </p:grpSp>
        <p:sp>
          <p:nvSpPr>
            <p:cNvPr id="40" name="TextBox 40"/>
            <p:cNvSpPr txBox="1"/>
            <p:nvPr/>
          </p:nvSpPr>
          <p:spPr>
            <a:xfrm>
              <a:off x="2400541" y="4171707"/>
              <a:ext cx="6691701" cy="2350189"/>
            </a:xfrm>
            <a:prstGeom prst="rect">
              <a:avLst/>
            </a:prstGeom>
          </p:spPr>
          <p:txBody>
            <a:bodyPr lIns="0" tIns="0" rIns="0" bIns="0" rtlCol="0" anchor="t">
              <a:spAutoFit/>
            </a:bodyPr>
            <a:lstStyle/>
            <a:p>
              <a:pPr algn="l">
                <a:lnSpc>
                  <a:spcPts val="2364"/>
                </a:lnSpc>
              </a:pPr>
              <a:r>
                <a:rPr lang="en-US" sz="1689">
                  <a:solidFill>
                    <a:srgbClr val="FEFEFE"/>
                  </a:solidFill>
                  <a:latin typeface="Times New Roman"/>
                  <a:ea typeface="Times New Roman"/>
                  <a:cs typeface="Times New Roman"/>
                  <a:sym typeface="Times New Roman"/>
                </a:rPr>
                <a:t>Walmart App is the #1 most downloaded retail app in the U.S. for two years indicating mobile-first expectations.</a:t>
              </a:r>
            </a:p>
            <a:p>
              <a:pPr algn="l">
                <a:lnSpc>
                  <a:spcPts val="2364"/>
                </a:lnSpc>
              </a:pPr>
              <a:r>
                <a:rPr lang="en-US" sz="1689">
                  <a:solidFill>
                    <a:srgbClr val="FEFEFE"/>
                  </a:solidFill>
                  <a:latin typeface="Times New Roman"/>
                  <a:ea typeface="Times New Roman"/>
                  <a:cs typeface="Times New Roman"/>
                  <a:sym typeface="Times New Roman"/>
                </a:rPr>
                <a:t>91.5% of food purchases remain in-store → O2O journeys dominate.</a:t>
              </a:r>
            </a:p>
            <a:p>
              <a:pPr algn="l">
                <a:lnSpc>
                  <a:spcPts val="2364"/>
                </a:lnSpc>
              </a:pPr>
              <a:r>
                <a:rPr lang="en-US" sz="1689">
                  <a:solidFill>
                    <a:srgbClr val="FEFEFE"/>
                  </a:solidFill>
                  <a:latin typeface="Times New Roman"/>
                  <a:ea typeface="Times New Roman"/>
                  <a:cs typeface="Times New Roman"/>
                  <a:sym typeface="Times New Roman"/>
                </a:rPr>
                <a:t>Younger shoppers expect fast digital experiences tracking, personalization, frictionless checkout.</a:t>
              </a:r>
            </a:p>
          </p:txBody>
        </p:sp>
        <p:sp>
          <p:nvSpPr>
            <p:cNvPr id="41" name="TextBox 41"/>
            <p:cNvSpPr txBox="1"/>
            <p:nvPr/>
          </p:nvSpPr>
          <p:spPr>
            <a:xfrm>
              <a:off x="11680837" y="4202053"/>
              <a:ext cx="7308540" cy="2350189"/>
            </a:xfrm>
            <a:prstGeom prst="rect">
              <a:avLst/>
            </a:prstGeom>
          </p:spPr>
          <p:txBody>
            <a:bodyPr lIns="0" tIns="0" rIns="0" bIns="0" rtlCol="0" anchor="t">
              <a:spAutoFit/>
            </a:bodyPr>
            <a:lstStyle/>
            <a:p>
              <a:pPr algn="l">
                <a:lnSpc>
                  <a:spcPts val="2364"/>
                </a:lnSpc>
              </a:pPr>
              <a:r>
                <a:rPr lang="en-US" sz="1689">
                  <a:solidFill>
                    <a:srgbClr val="FEFEFE"/>
                  </a:solidFill>
                  <a:latin typeface="Times New Roman"/>
                  <a:ea typeface="Times New Roman"/>
                  <a:cs typeface="Times New Roman"/>
                  <a:sym typeface="Times New Roman"/>
                </a:rPr>
                <a:t>Customers want invisible, effort-reducing AI (better search, accurate inventory, fast help) rather than intrusive automation.</a:t>
              </a:r>
            </a:p>
            <a:p>
              <a:pPr algn="l">
                <a:lnSpc>
                  <a:spcPts val="2364"/>
                </a:lnSpc>
              </a:pPr>
              <a:r>
                <a:rPr lang="en-US" sz="1689">
                  <a:solidFill>
                    <a:srgbClr val="FEFEFE"/>
                  </a:solidFill>
                  <a:latin typeface="Times New Roman"/>
                  <a:ea typeface="Times New Roman"/>
                  <a:cs typeface="Times New Roman"/>
                  <a:sym typeface="Times New Roman"/>
                </a:rPr>
                <a:t>High engagement but low trust:</a:t>
              </a:r>
            </a:p>
            <a:p>
              <a:pPr marL="364692" lvl="1" indent="-182346" algn="l">
                <a:lnSpc>
                  <a:spcPts val="2364"/>
                </a:lnSpc>
                <a:buFont typeface="Arial"/>
                <a:buChar char="•"/>
              </a:pPr>
              <a:r>
                <a:rPr lang="en-US" sz="1689">
                  <a:solidFill>
                    <a:srgbClr val="FEFEFE"/>
                  </a:solidFill>
                  <a:latin typeface="Times New Roman"/>
                  <a:ea typeface="Times New Roman"/>
                  <a:cs typeface="Times New Roman"/>
                  <a:sym typeface="Times New Roman"/>
                </a:rPr>
                <a:t>52% plan to use gen-AI for shopping, yet</a:t>
              </a:r>
            </a:p>
            <a:p>
              <a:pPr marL="364692" lvl="1" indent="-182346" algn="l">
                <a:lnSpc>
                  <a:spcPts val="2364"/>
                </a:lnSpc>
                <a:buFont typeface="Arial"/>
                <a:buChar char="•"/>
              </a:pPr>
              <a:r>
                <a:rPr lang="en-US" sz="1689">
                  <a:solidFill>
                    <a:srgbClr val="FEFEFE"/>
                  </a:solidFill>
                  <a:latin typeface="Times New Roman"/>
                  <a:ea typeface="Times New Roman"/>
                  <a:cs typeface="Times New Roman"/>
                  <a:sym typeface="Times New Roman"/>
                </a:rPr>
                <a:t>66% would NOT let an AI purchase for them automatically.</a:t>
              </a:r>
            </a:p>
          </p:txBody>
        </p:sp>
        <p:sp>
          <p:nvSpPr>
            <p:cNvPr id="42" name="TextBox 42"/>
            <p:cNvSpPr txBox="1"/>
            <p:nvPr/>
          </p:nvSpPr>
          <p:spPr>
            <a:xfrm>
              <a:off x="2400541" y="3760941"/>
              <a:ext cx="7016954" cy="434555"/>
            </a:xfrm>
            <a:prstGeom prst="rect">
              <a:avLst/>
            </a:prstGeom>
          </p:spPr>
          <p:txBody>
            <a:bodyPr lIns="0" tIns="0" rIns="0" bIns="0" rtlCol="0" anchor="t">
              <a:spAutoFit/>
            </a:bodyPr>
            <a:lstStyle/>
            <a:p>
              <a:pPr algn="l">
                <a:lnSpc>
                  <a:spcPts val="2627"/>
                </a:lnSpc>
              </a:pPr>
              <a:r>
                <a:rPr lang="en-US" sz="1876" b="1">
                  <a:solidFill>
                    <a:srgbClr val="FEFEFE"/>
                  </a:solidFill>
                  <a:latin typeface="Times New Roman Bold"/>
                  <a:ea typeface="Times New Roman Bold"/>
                  <a:cs typeface="Times New Roman Bold"/>
                  <a:sym typeface="Times New Roman Bold"/>
                </a:rPr>
                <a:t>Behavior Patterns</a:t>
              </a:r>
            </a:p>
          </p:txBody>
        </p:sp>
        <p:sp>
          <p:nvSpPr>
            <p:cNvPr id="43" name="TextBox 43"/>
            <p:cNvSpPr txBox="1"/>
            <p:nvPr/>
          </p:nvSpPr>
          <p:spPr>
            <a:xfrm>
              <a:off x="11680837" y="3809330"/>
              <a:ext cx="7016954" cy="434555"/>
            </a:xfrm>
            <a:prstGeom prst="rect">
              <a:avLst/>
            </a:prstGeom>
          </p:spPr>
          <p:txBody>
            <a:bodyPr lIns="0" tIns="0" rIns="0" bIns="0" rtlCol="0" anchor="t">
              <a:spAutoFit/>
            </a:bodyPr>
            <a:lstStyle/>
            <a:p>
              <a:pPr algn="l">
                <a:lnSpc>
                  <a:spcPts val="2627"/>
                </a:lnSpc>
              </a:pPr>
              <a:r>
                <a:rPr lang="en-US" sz="1876" b="1">
                  <a:solidFill>
                    <a:srgbClr val="FEFEFE"/>
                  </a:solidFill>
                  <a:latin typeface="Times New Roman Bold"/>
                  <a:ea typeface="Times New Roman Bold"/>
                  <a:cs typeface="Times New Roman Bold"/>
                  <a:sym typeface="Times New Roman Bold"/>
                </a:rPr>
                <a:t>User Expectations for AI</a:t>
              </a:r>
            </a:p>
          </p:txBody>
        </p:sp>
        <p:sp>
          <p:nvSpPr>
            <p:cNvPr id="44" name="TextBox 44"/>
            <p:cNvSpPr txBox="1"/>
            <p:nvPr/>
          </p:nvSpPr>
          <p:spPr>
            <a:xfrm>
              <a:off x="1480731" y="4152442"/>
              <a:ext cx="1094173" cy="638740"/>
            </a:xfrm>
            <a:prstGeom prst="rect">
              <a:avLst/>
            </a:prstGeom>
          </p:spPr>
          <p:txBody>
            <a:bodyPr lIns="0" tIns="0" rIns="0" bIns="0" rtlCol="0" anchor="t">
              <a:spAutoFit/>
            </a:bodyPr>
            <a:lstStyle/>
            <a:p>
              <a:pPr algn="l">
                <a:lnSpc>
                  <a:spcPts val="3941"/>
                </a:lnSpc>
              </a:pPr>
              <a:r>
                <a:rPr lang="en-US" sz="2815" spc="-56">
                  <a:solidFill>
                    <a:srgbClr val="7678ED"/>
                  </a:solidFill>
                  <a:latin typeface="Times New Roman"/>
                  <a:ea typeface="Times New Roman"/>
                  <a:cs typeface="Times New Roman"/>
                  <a:sym typeface="Times New Roman"/>
                </a:rPr>
                <a:t>03</a:t>
              </a:r>
            </a:p>
          </p:txBody>
        </p:sp>
        <p:sp>
          <p:nvSpPr>
            <p:cNvPr id="45" name="TextBox 45"/>
            <p:cNvSpPr txBox="1"/>
            <p:nvPr/>
          </p:nvSpPr>
          <p:spPr>
            <a:xfrm>
              <a:off x="11026216" y="4152442"/>
              <a:ext cx="1094173" cy="638740"/>
            </a:xfrm>
            <a:prstGeom prst="rect">
              <a:avLst/>
            </a:prstGeom>
          </p:spPr>
          <p:txBody>
            <a:bodyPr lIns="0" tIns="0" rIns="0" bIns="0" rtlCol="0" anchor="t">
              <a:spAutoFit/>
            </a:bodyPr>
            <a:lstStyle/>
            <a:p>
              <a:pPr algn="l">
                <a:lnSpc>
                  <a:spcPts val="3941"/>
                </a:lnSpc>
              </a:pPr>
              <a:r>
                <a:rPr lang="en-US" sz="2815" spc="-56">
                  <a:solidFill>
                    <a:srgbClr val="FF5C83"/>
                  </a:solidFill>
                  <a:latin typeface="Times New Roman"/>
                  <a:ea typeface="Times New Roman"/>
                  <a:cs typeface="Times New Roman"/>
                  <a:sym typeface="Times New Roman"/>
                </a:rPr>
                <a:t>04</a:t>
              </a:r>
            </a:p>
          </p:txBody>
        </p:sp>
        <p:grpSp>
          <p:nvGrpSpPr>
            <p:cNvPr id="46" name="Group 46"/>
            <p:cNvGrpSpPr/>
            <p:nvPr/>
          </p:nvGrpSpPr>
          <p:grpSpPr>
            <a:xfrm>
              <a:off x="1036351" y="6731013"/>
              <a:ext cx="8667908" cy="477554"/>
              <a:chOff x="0" y="0"/>
              <a:chExt cx="1824519" cy="100521"/>
            </a:xfrm>
          </p:grpSpPr>
          <p:sp>
            <p:nvSpPr>
              <p:cNvPr id="47" name="Freeform 47"/>
              <p:cNvSpPr/>
              <p:nvPr/>
            </p:nvSpPr>
            <p:spPr>
              <a:xfrm>
                <a:off x="0" y="0"/>
                <a:ext cx="1824519" cy="100521"/>
              </a:xfrm>
              <a:custGeom>
                <a:avLst/>
                <a:gdLst/>
                <a:ahLst/>
                <a:cxnLst/>
                <a:rect l="l" t="t" r="r" b="b"/>
                <a:pathLst>
                  <a:path w="1824519" h="100521">
                    <a:moveTo>
                      <a:pt x="1621319" y="0"/>
                    </a:moveTo>
                    <a:lnTo>
                      <a:pt x="0" y="0"/>
                    </a:lnTo>
                    <a:lnTo>
                      <a:pt x="203200" y="100521"/>
                    </a:lnTo>
                    <a:lnTo>
                      <a:pt x="1824519" y="100521"/>
                    </a:lnTo>
                    <a:lnTo>
                      <a:pt x="1621319" y="0"/>
                    </a:lnTo>
                    <a:close/>
                  </a:path>
                </a:pathLst>
              </a:custGeom>
              <a:solidFill>
                <a:srgbClr val="7678ED"/>
              </a:solidFill>
            </p:spPr>
            <p:txBody>
              <a:bodyPr/>
              <a:lstStyle/>
              <a:p>
                <a:endParaRPr lang="en-IN"/>
              </a:p>
            </p:txBody>
          </p:sp>
          <p:sp>
            <p:nvSpPr>
              <p:cNvPr id="48" name="TextBox 48"/>
              <p:cNvSpPr txBox="1"/>
              <p:nvPr/>
            </p:nvSpPr>
            <p:spPr>
              <a:xfrm>
                <a:off x="101600" y="-57150"/>
                <a:ext cx="1621319" cy="157671"/>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49" name="Group 49"/>
            <p:cNvGrpSpPr/>
            <p:nvPr/>
          </p:nvGrpSpPr>
          <p:grpSpPr>
            <a:xfrm>
              <a:off x="10460506" y="6731013"/>
              <a:ext cx="8667908" cy="477554"/>
              <a:chOff x="0" y="0"/>
              <a:chExt cx="1824519" cy="100521"/>
            </a:xfrm>
          </p:grpSpPr>
          <p:sp>
            <p:nvSpPr>
              <p:cNvPr id="50" name="Freeform 50"/>
              <p:cNvSpPr/>
              <p:nvPr/>
            </p:nvSpPr>
            <p:spPr>
              <a:xfrm>
                <a:off x="0" y="0"/>
                <a:ext cx="1824519" cy="100521"/>
              </a:xfrm>
              <a:custGeom>
                <a:avLst/>
                <a:gdLst/>
                <a:ahLst/>
                <a:cxnLst/>
                <a:rect l="l" t="t" r="r" b="b"/>
                <a:pathLst>
                  <a:path w="1824519" h="100521">
                    <a:moveTo>
                      <a:pt x="1621319" y="0"/>
                    </a:moveTo>
                    <a:lnTo>
                      <a:pt x="0" y="0"/>
                    </a:lnTo>
                    <a:lnTo>
                      <a:pt x="203200" y="100521"/>
                    </a:lnTo>
                    <a:lnTo>
                      <a:pt x="1824519" y="100521"/>
                    </a:lnTo>
                    <a:lnTo>
                      <a:pt x="1621319" y="0"/>
                    </a:lnTo>
                    <a:close/>
                  </a:path>
                </a:pathLst>
              </a:custGeom>
              <a:solidFill>
                <a:srgbClr val="FF5C83"/>
              </a:solidFill>
            </p:spPr>
            <p:txBody>
              <a:bodyPr/>
              <a:lstStyle/>
              <a:p>
                <a:endParaRPr lang="en-IN"/>
              </a:p>
            </p:txBody>
          </p:sp>
          <p:sp>
            <p:nvSpPr>
              <p:cNvPr id="51" name="TextBox 51"/>
              <p:cNvSpPr txBox="1"/>
              <p:nvPr/>
            </p:nvSpPr>
            <p:spPr>
              <a:xfrm>
                <a:off x="101600" y="-76200"/>
                <a:ext cx="1621319" cy="176721"/>
              </a:xfrm>
              <a:prstGeom prst="rect">
                <a:avLst/>
              </a:prstGeom>
            </p:spPr>
            <p:txBody>
              <a:bodyPr lIns="50800" tIns="50800" rIns="50800" bIns="50800" rtlCol="0" anchor="ctr"/>
              <a:lstStyle/>
              <a:p>
                <a:pPr marL="0" lvl="0" indent="0" algn="ctr">
                  <a:lnSpc>
                    <a:spcPts val="4059"/>
                  </a:lnSpc>
                  <a:spcBef>
                    <a:spcPct val="0"/>
                  </a:spcBef>
                </a:pPr>
                <a:endParaRPr/>
              </a:p>
            </p:txBody>
          </p:sp>
        </p:grpSp>
        <p:grpSp>
          <p:nvGrpSpPr>
            <p:cNvPr id="52" name="Group 52"/>
            <p:cNvGrpSpPr/>
            <p:nvPr/>
          </p:nvGrpSpPr>
          <p:grpSpPr>
            <a:xfrm>
              <a:off x="107534" y="7471998"/>
              <a:ext cx="2574904" cy="1109945"/>
              <a:chOff x="0" y="0"/>
              <a:chExt cx="1001674" cy="431784"/>
            </a:xfrm>
          </p:grpSpPr>
          <p:sp>
            <p:nvSpPr>
              <p:cNvPr id="53" name="Freeform 53"/>
              <p:cNvSpPr/>
              <p:nvPr/>
            </p:nvSpPr>
            <p:spPr>
              <a:xfrm>
                <a:off x="0" y="0"/>
                <a:ext cx="1001674" cy="431784"/>
              </a:xfrm>
              <a:custGeom>
                <a:avLst/>
                <a:gdLst/>
                <a:ahLst/>
                <a:cxnLst/>
                <a:rect l="l" t="t" r="r" b="b"/>
                <a:pathLst>
                  <a:path w="1001674" h="431784">
                    <a:moveTo>
                      <a:pt x="1001674" y="0"/>
                    </a:moveTo>
                    <a:lnTo>
                      <a:pt x="0" y="0"/>
                    </a:lnTo>
                    <a:lnTo>
                      <a:pt x="101600" y="215892"/>
                    </a:lnTo>
                    <a:lnTo>
                      <a:pt x="0" y="431784"/>
                    </a:lnTo>
                    <a:lnTo>
                      <a:pt x="1001674" y="431784"/>
                    </a:lnTo>
                    <a:lnTo>
                      <a:pt x="900074" y="215892"/>
                    </a:lnTo>
                    <a:lnTo>
                      <a:pt x="1001674" y="0"/>
                    </a:lnTo>
                    <a:close/>
                  </a:path>
                </a:pathLst>
              </a:custGeom>
              <a:solidFill>
                <a:srgbClr val="7678ED"/>
              </a:solidFill>
            </p:spPr>
            <p:txBody>
              <a:bodyPr/>
              <a:lstStyle/>
              <a:p>
                <a:endParaRPr lang="en-IN"/>
              </a:p>
            </p:txBody>
          </p:sp>
          <p:sp>
            <p:nvSpPr>
              <p:cNvPr id="54" name="TextBox 54"/>
              <p:cNvSpPr txBox="1"/>
              <p:nvPr/>
            </p:nvSpPr>
            <p:spPr>
              <a:xfrm>
                <a:off x="88900" y="-57150"/>
                <a:ext cx="823874" cy="488934"/>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55" name="Group 55"/>
            <p:cNvGrpSpPr/>
            <p:nvPr/>
          </p:nvGrpSpPr>
          <p:grpSpPr>
            <a:xfrm>
              <a:off x="17733428" y="7471998"/>
              <a:ext cx="2574904" cy="1109945"/>
              <a:chOff x="0" y="0"/>
              <a:chExt cx="1001674" cy="431784"/>
            </a:xfrm>
          </p:grpSpPr>
          <p:sp>
            <p:nvSpPr>
              <p:cNvPr id="56" name="Freeform 56"/>
              <p:cNvSpPr/>
              <p:nvPr/>
            </p:nvSpPr>
            <p:spPr>
              <a:xfrm>
                <a:off x="0" y="0"/>
                <a:ext cx="1001674" cy="431784"/>
              </a:xfrm>
              <a:custGeom>
                <a:avLst/>
                <a:gdLst/>
                <a:ahLst/>
                <a:cxnLst/>
                <a:rect l="l" t="t" r="r" b="b"/>
                <a:pathLst>
                  <a:path w="1001674" h="431784">
                    <a:moveTo>
                      <a:pt x="1001674" y="0"/>
                    </a:moveTo>
                    <a:lnTo>
                      <a:pt x="0" y="0"/>
                    </a:lnTo>
                    <a:lnTo>
                      <a:pt x="101600" y="215892"/>
                    </a:lnTo>
                    <a:lnTo>
                      <a:pt x="0" y="431784"/>
                    </a:lnTo>
                    <a:lnTo>
                      <a:pt x="1001674" y="431784"/>
                    </a:lnTo>
                    <a:lnTo>
                      <a:pt x="900074" y="215892"/>
                    </a:lnTo>
                    <a:lnTo>
                      <a:pt x="1001674" y="0"/>
                    </a:lnTo>
                    <a:close/>
                  </a:path>
                </a:pathLst>
              </a:custGeom>
              <a:solidFill>
                <a:srgbClr val="FF5C83"/>
              </a:solidFill>
            </p:spPr>
            <p:txBody>
              <a:bodyPr/>
              <a:lstStyle/>
              <a:p>
                <a:endParaRPr lang="en-IN"/>
              </a:p>
            </p:txBody>
          </p:sp>
          <p:sp>
            <p:nvSpPr>
              <p:cNvPr id="57" name="TextBox 57"/>
              <p:cNvSpPr txBox="1"/>
              <p:nvPr/>
            </p:nvSpPr>
            <p:spPr>
              <a:xfrm>
                <a:off x="88900" y="-76200"/>
                <a:ext cx="823874" cy="507984"/>
              </a:xfrm>
              <a:prstGeom prst="rect">
                <a:avLst/>
              </a:prstGeom>
            </p:spPr>
            <p:txBody>
              <a:bodyPr lIns="50800" tIns="50800" rIns="50800" bIns="50800" rtlCol="0" anchor="ctr"/>
              <a:lstStyle/>
              <a:p>
                <a:pPr marL="0" lvl="0" indent="0" algn="ctr">
                  <a:lnSpc>
                    <a:spcPts val="4059"/>
                  </a:lnSpc>
                  <a:spcBef>
                    <a:spcPct val="0"/>
                  </a:spcBef>
                </a:pPr>
                <a:endParaRPr/>
              </a:p>
            </p:txBody>
          </p:sp>
        </p:grpSp>
        <p:grpSp>
          <p:nvGrpSpPr>
            <p:cNvPr id="58" name="Group 58"/>
            <p:cNvGrpSpPr/>
            <p:nvPr/>
          </p:nvGrpSpPr>
          <p:grpSpPr>
            <a:xfrm>
              <a:off x="1101237" y="7208567"/>
              <a:ext cx="9172761" cy="3117193"/>
              <a:chOff x="0" y="0"/>
              <a:chExt cx="1930786" cy="656142"/>
            </a:xfrm>
          </p:grpSpPr>
          <p:sp>
            <p:nvSpPr>
              <p:cNvPr id="59" name="Freeform 59"/>
              <p:cNvSpPr/>
              <p:nvPr/>
            </p:nvSpPr>
            <p:spPr>
              <a:xfrm>
                <a:off x="0" y="0"/>
                <a:ext cx="1930786" cy="656142"/>
              </a:xfrm>
              <a:custGeom>
                <a:avLst/>
                <a:gdLst/>
                <a:ahLst/>
                <a:cxnLst/>
                <a:rect l="l" t="t" r="r" b="b"/>
                <a:pathLst>
                  <a:path w="1930786" h="656142">
                    <a:moveTo>
                      <a:pt x="0" y="0"/>
                    </a:moveTo>
                    <a:lnTo>
                      <a:pt x="1930786" y="0"/>
                    </a:lnTo>
                    <a:lnTo>
                      <a:pt x="1930786" y="656142"/>
                    </a:lnTo>
                    <a:lnTo>
                      <a:pt x="0" y="656142"/>
                    </a:lnTo>
                    <a:close/>
                  </a:path>
                </a:pathLst>
              </a:custGeom>
              <a:solidFill>
                <a:srgbClr val="1B2748"/>
              </a:solidFill>
            </p:spPr>
            <p:txBody>
              <a:bodyPr/>
              <a:lstStyle/>
              <a:p>
                <a:endParaRPr lang="en-IN"/>
              </a:p>
            </p:txBody>
          </p:sp>
          <p:sp>
            <p:nvSpPr>
              <p:cNvPr id="60" name="TextBox 60"/>
              <p:cNvSpPr txBox="1"/>
              <p:nvPr/>
            </p:nvSpPr>
            <p:spPr>
              <a:xfrm>
                <a:off x="0" y="-57150"/>
                <a:ext cx="1930786" cy="713292"/>
              </a:xfrm>
              <a:prstGeom prst="rect">
                <a:avLst/>
              </a:prstGeom>
            </p:spPr>
            <p:txBody>
              <a:bodyPr lIns="50800" tIns="50800" rIns="50800" bIns="50800" rtlCol="0" anchor="ctr"/>
              <a:lstStyle/>
              <a:p>
                <a:pPr algn="ctr">
                  <a:lnSpc>
                    <a:spcPts val="2660"/>
                  </a:lnSpc>
                </a:pPr>
                <a:endParaRPr/>
              </a:p>
            </p:txBody>
          </p:sp>
        </p:grpSp>
        <p:grpSp>
          <p:nvGrpSpPr>
            <p:cNvPr id="61" name="Group 61"/>
            <p:cNvGrpSpPr/>
            <p:nvPr/>
          </p:nvGrpSpPr>
          <p:grpSpPr>
            <a:xfrm>
              <a:off x="10646721" y="7208567"/>
              <a:ext cx="8667908" cy="3117193"/>
              <a:chOff x="0" y="0"/>
              <a:chExt cx="1824519" cy="656142"/>
            </a:xfrm>
          </p:grpSpPr>
          <p:sp>
            <p:nvSpPr>
              <p:cNvPr id="62" name="Freeform 62"/>
              <p:cNvSpPr/>
              <p:nvPr/>
            </p:nvSpPr>
            <p:spPr>
              <a:xfrm>
                <a:off x="0" y="0"/>
                <a:ext cx="1824519" cy="656142"/>
              </a:xfrm>
              <a:custGeom>
                <a:avLst/>
                <a:gdLst/>
                <a:ahLst/>
                <a:cxnLst/>
                <a:rect l="l" t="t" r="r" b="b"/>
                <a:pathLst>
                  <a:path w="1824519" h="656142">
                    <a:moveTo>
                      <a:pt x="0" y="0"/>
                    </a:moveTo>
                    <a:lnTo>
                      <a:pt x="1824519" y="0"/>
                    </a:lnTo>
                    <a:lnTo>
                      <a:pt x="1824519" y="656142"/>
                    </a:lnTo>
                    <a:lnTo>
                      <a:pt x="0" y="656142"/>
                    </a:lnTo>
                    <a:close/>
                  </a:path>
                </a:pathLst>
              </a:custGeom>
              <a:solidFill>
                <a:srgbClr val="1B2748"/>
              </a:solidFill>
            </p:spPr>
            <p:txBody>
              <a:bodyPr/>
              <a:lstStyle/>
              <a:p>
                <a:endParaRPr lang="en-IN"/>
              </a:p>
            </p:txBody>
          </p:sp>
          <p:sp>
            <p:nvSpPr>
              <p:cNvPr id="63" name="TextBox 63"/>
              <p:cNvSpPr txBox="1"/>
              <p:nvPr/>
            </p:nvSpPr>
            <p:spPr>
              <a:xfrm>
                <a:off x="0" y="-57150"/>
                <a:ext cx="1824519" cy="713292"/>
              </a:xfrm>
              <a:prstGeom prst="rect">
                <a:avLst/>
              </a:prstGeom>
            </p:spPr>
            <p:txBody>
              <a:bodyPr lIns="50800" tIns="50800" rIns="50800" bIns="50800" rtlCol="0" anchor="ctr"/>
              <a:lstStyle/>
              <a:p>
                <a:pPr algn="ctr">
                  <a:lnSpc>
                    <a:spcPts val="2660"/>
                  </a:lnSpc>
                </a:pPr>
                <a:endParaRPr/>
              </a:p>
            </p:txBody>
          </p:sp>
        </p:grpSp>
        <p:sp>
          <p:nvSpPr>
            <p:cNvPr id="64" name="TextBox 64"/>
            <p:cNvSpPr txBox="1"/>
            <p:nvPr/>
          </p:nvSpPr>
          <p:spPr>
            <a:xfrm>
              <a:off x="2135352" y="7776707"/>
              <a:ext cx="8138646" cy="2350189"/>
            </a:xfrm>
            <a:prstGeom prst="rect">
              <a:avLst/>
            </a:prstGeom>
          </p:spPr>
          <p:txBody>
            <a:bodyPr lIns="0" tIns="0" rIns="0" bIns="0" rtlCol="0" anchor="t">
              <a:spAutoFit/>
            </a:bodyPr>
            <a:lstStyle/>
            <a:p>
              <a:pPr algn="l">
                <a:lnSpc>
                  <a:spcPts val="2364"/>
                </a:lnSpc>
              </a:pPr>
              <a:r>
                <a:rPr lang="en-US" sz="1689">
                  <a:solidFill>
                    <a:srgbClr val="FEFEFE"/>
                  </a:solidFill>
                  <a:latin typeface="Times New Roman"/>
                  <a:ea typeface="Times New Roman"/>
                  <a:cs typeface="Times New Roman"/>
                  <a:sym typeface="Times New Roman"/>
                </a:rPr>
                <a:t>Data privacy worries: 58–60% concerned about the misuse of personal data.</a:t>
              </a:r>
            </a:p>
            <a:p>
              <a:pPr algn="l">
                <a:lnSpc>
                  <a:spcPts val="2364"/>
                </a:lnSpc>
              </a:pPr>
              <a:r>
                <a:rPr lang="en-US" sz="1689">
                  <a:solidFill>
                    <a:srgbClr val="FEFEFE"/>
                  </a:solidFill>
                  <a:latin typeface="Times New Roman"/>
                  <a:ea typeface="Times New Roman"/>
                  <a:cs typeface="Times New Roman"/>
                  <a:sym typeface="Times New Roman"/>
                </a:rPr>
                <a:t>Bad AI experiences: 39% abandoned purchases after poor AI interaction.</a:t>
              </a:r>
            </a:p>
            <a:p>
              <a:pPr algn="l">
                <a:lnSpc>
                  <a:spcPts val="2364"/>
                </a:lnSpc>
              </a:pPr>
              <a:r>
                <a:rPr lang="en-US" sz="1689">
                  <a:solidFill>
                    <a:srgbClr val="FEFEFE"/>
                  </a:solidFill>
                  <a:latin typeface="Times New Roman"/>
                  <a:ea typeface="Times New Roman"/>
                  <a:cs typeface="Times New Roman"/>
                  <a:sym typeface="Times New Roman"/>
                </a:rPr>
                <a:t>Low usability confidence: 48% do not know how to use AI tools effectively. Older users fear losing human touch.</a:t>
              </a:r>
            </a:p>
          </p:txBody>
        </p:sp>
        <p:sp>
          <p:nvSpPr>
            <p:cNvPr id="65" name="TextBox 65"/>
            <p:cNvSpPr txBox="1"/>
            <p:nvPr/>
          </p:nvSpPr>
          <p:spPr>
            <a:xfrm>
              <a:off x="11680837" y="7776707"/>
              <a:ext cx="7308540" cy="1956894"/>
            </a:xfrm>
            <a:prstGeom prst="rect">
              <a:avLst/>
            </a:prstGeom>
          </p:spPr>
          <p:txBody>
            <a:bodyPr lIns="0" tIns="0" rIns="0" bIns="0" rtlCol="0" anchor="t">
              <a:spAutoFit/>
            </a:bodyPr>
            <a:lstStyle/>
            <a:p>
              <a:pPr algn="l">
                <a:lnSpc>
                  <a:spcPts val="2364"/>
                </a:lnSpc>
              </a:pPr>
              <a:r>
                <a:rPr lang="en-US" sz="1689">
                  <a:solidFill>
                    <a:srgbClr val="FEFEFE"/>
                  </a:solidFill>
                  <a:latin typeface="Times New Roman"/>
                  <a:ea typeface="Times New Roman"/>
                  <a:cs typeface="Times New Roman"/>
                  <a:sym typeface="Times New Roman"/>
                </a:rPr>
                <a:t>AI must solve stockouts, checkout friction, and personalization gaps without overwhelming users.</a:t>
              </a:r>
            </a:p>
            <a:p>
              <a:pPr algn="l">
                <a:lnSpc>
                  <a:spcPts val="2364"/>
                </a:lnSpc>
              </a:pPr>
              <a:r>
                <a:rPr lang="en-US" sz="1689">
                  <a:solidFill>
                    <a:srgbClr val="FEFEFE"/>
                  </a:solidFill>
                  <a:latin typeface="Times New Roman"/>
                  <a:ea typeface="Times New Roman"/>
                  <a:cs typeface="Times New Roman"/>
                  <a:sym typeface="Times New Roman"/>
                </a:rPr>
                <a:t>AI should be assistive, transparent, and unobtrusive, driving seamless omnichannel continuity.</a:t>
              </a:r>
            </a:p>
            <a:p>
              <a:pPr algn="l">
                <a:lnSpc>
                  <a:spcPts val="2364"/>
                </a:lnSpc>
              </a:pPr>
              <a:r>
                <a:rPr lang="en-US" sz="1689">
                  <a:solidFill>
                    <a:srgbClr val="FEFEFE"/>
                  </a:solidFill>
                  <a:latin typeface="Times New Roman"/>
                  <a:ea typeface="Times New Roman"/>
                  <a:cs typeface="Times New Roman"/>
                  <a:sym typeface="Times New Roman"/>
                </a:rPr>
                <a:t>Trust, explainability, and usability are essential for adoption.</a:t>
              </a:r>
            </a:p>
          </p:txBody>
        </p:sp>
        <p:sp>
          <p:nvSpPr>
            <p:cNvPr id="66" name="TextBox 66"/>
            <p:cNvSpPr txBox="1"/>
            <p:nvPr/>
          </p:nvSpPr>
          <p:spPr>
            <a:xfrm>
              <a:off x="2135352" y="7330187"/>
              <a:ext cx="7016954" cy="434555"/>
            </a:xfrm>
            <a:prstGeom prst="rect">
              <a:avLst/>
            </a:prstGeom>
          </p:spPr>
          <p:txBody>
            <a:bodyPr lIns="0" tIns="0" rIns="0" bIns="0" rtlCol="0" anchor="t">
              <a:spAutoFit/>
            </a:bodyPr>
            <a:lstStyle/>
            <a:p>
              <a:pPr algn="l">
                <a:lnSpc>
                  <a:spcPts val="2627"/>
                </a:lnSpc>
              </a:pPr>
              <a:r>
                <a:rPr lang="en-US" sz="1876" b="1">
                  <a:solidFill>
                    <a:srgbClr val="FEFEFE"/>
                  </a:solidFill>
                  <a:latin typeface="Times New Roman Bold"/>
                  <a:ea typeface="Times New Roman Bold"/>
                  <a:cs typeface="Times New Roman Bold"/>
                  <a:sym typeface="Times New Roman Bold"/>
                </a:rPr>
                <a:t>Barriers to Adoption</a:t>
              </a:r>
            </a:p>
          </p:txBody>
        </p:sp>
        <p:sp>
          <p:nvSpPr>
            <p:cNvPr id="67" name="TextBox 67"/>
            <p:cNvSpPr txBox="1"/>
            <p:nvPr/>
          </p:nvSpPr>
          <p:spPr>
            <a:xfrm>
              <a:off x="11680837" y="7270131"/>
              <a:ext cx="7016954" cy="434555"/>
            </a:xfrm>
            <a:prstGeom prst="rect">
              <a:avLst/>
            </a:prstGeom>
          </p:spPr>
          <p:txBody>
            <a:bodyPr lIns="0" tIns="0" rIns="0" bIns="0" rtlCol="0" anchor="t">
              <a:spAutoFit/>
            </a:bodyPr>
            <a:lstStyle/>
            <a:p>
              <a:pPr algn="l">
                <a:lnSpc>
                  <a:spcPts val="2627"/>
                </a:lnSpc>
              </a:pPr>
              <a:r>
                <a:rPr lang="en-US" sz="1876" b="1">
                  <a:solidFill>
                    <a:srgbClr val="FEFEFE"/>
                  </a:solidFill>
                  <a:latin typeface="Times New Roman Bold"/>
                  <a:ea typeface="Times New Roman Bold"/>
                  <a:cs typeface="Times New Roman Bold"/>
                  <a:sym typeface="Times New Roman Bold"/>
                </a:rPr>
                <a:t>Implications for Walmart</a:t>
              </a:r>
            </a:p>
          </p:txBody>
        </p:sp>
        <p:sp>
          <p:nvSpPr>
            <p:cNvPr id="68" name="TextBox 68"/>
            <p:cNvSpPr txBox="1"/>
            <p:nvPr/>
          </p:nvSpPr>
          <p:spPr>
            <a:xfrm>
              <a:off x="1588266" y="7756725"/>
              <a:ext cx="1094173" cy="638740"/>
            </a:xfrm>
            <a:prstGeom prst="rect">
              <a:avLst/>
            </a:prstGeom>
          </p:spPr>
          <p:txBody>
            <a:bodyPr lIns="0" tIns="0" rIns="0" bIns="0" rtlCol="0" anchor="t">
              <a:spAutoFit/>
            </a:bodyPr>
            <a:lstStyle/>
            <a:p>
              <a:pPr algn="l">
                <a:lnSpc>
                  <a:spcPts val="3941"/>
                </a:lnSpc>
              </a:pPr>
              <a:r>
                <a:rPr lang="en-US" sz="2815" spc="-56">
                  <a:solidFill>
                    <a:srgbClr val="7678ED"/>
                  </a:solidFill>
                  <a:latin typeface="Times New Roman"/>
                  <a:ea typeface="Times New Roman"/>
                  <a:cs typeface="Times New Roman"/>
                  <a:sym typeface="Times New Roman"/>
                </a:rPr>
                <a:t>05</a:t>
              </a:r>
            </a:p>
          </p:txBody>
        </p:sp>
        <p:sp>
          <p:nvSpPr>
            <p:cNvPr id="69" name="TextBox 69"/>
            <p:cNvSpPr txBox="1"/>
            <p:nvPr/>
          </p:nvSpPr>
          <p:spPr>
            <a:xfrm>
              <a:off x="11133750" y="7756725"/>
              <a:ext cx="1094173" cy="638740"/>
            </a:xfrm>
            <a:prstGeom prst="rect">
              <a:avLst/>
            </a:prstGeom>
          </p:spPr>
          <p:txBody>
            <a:bodyPr lIns="0" tIns="0" rIns="0" bIns="0" rtlCol="0" anchor="t">
              <a:spAutoFit/>
            </a:bodyPr>
            <a:lstStyle/>
            <a:p>
              <a:pPr algn="l">
                <a:lnSpc>
                  <a:spcPts val="3941"/>
                </a:lnSpc>
              </a:pPr>
              <a:r>
                <a:rPr lang="en-US" sz="2815" spc="-56">
                  <a:solidFill>
                    <a:srgbClr val="FF5C83"/>
                  </a:solidFill>
                  <a:latin typeface="Times New Roman"/>
                  <a:ea typeface="Times New Roman"/>
                  <a:cs typeface="Times New Roman"/>
                  <a:sym typeface="Times New Roman"/>
                </a:rPr>
                <a:t>06</a:t>
              </a:r>
            </a:p>
          </p:txBody>
        </p:sp>
        <p:grpSp>
          <p:nvGrpSpPr>
            <p:cNvPr id="70" name="Group 70"/>
            <p:cNvGrpSpPr/>
            <p:nvPr/>
          </p:nvGrpSpPr>
          <p:grpSpPr>
            <a:xfrm>
              <a:off x="1143885" y="10335296"/>
              <a:ext cx="8667908" cy="477554"/>
              <a:chOff x="0" y="0"/>
              <a:chExt cx="1824519" cy="100521"/>
            </a:xfrm>
          </p:grpSpPr>
          <p:sp>
            <p:nvSpPr>
              <p:cNvPr id="71" name="Freeform 71"/>
              <p:cNvSpPr/>
              <p:nvPr/>
            </p:nvSpPr>
            <p:spPr>
              <a:xfrm>
                <a:off x="0" y="0"/>
                <a:ext cx="1824519" cy="100521"/>
              </a:xfrm>
              <a:custGeom>
                <a:avLst/>
                <a:gdLst/>
                <a:ahLst/>
                <a:cxnLst/>
                <a:rect l="l" t="t" r="r" b="b"/>
                <a:pathLst>
                  <a:path w="1824519" h="100521">
                    <a:moveTo>
                      <a:pt x="1621319" y="0"/>
                    </a:moveTo>
                    <a:lnTo>
                      <a:pt x="0" y="0"/>
                    </a:lnTo>
                    <a:lnTo>
                      <a:pt x="203200" y="100521"/>
                    </a:lnTo>
                    <a:lnTo>
                      <a:pt x="1824519" y="100521"/>
                    </a:lnTo>
                    <a:lnTo>
                      <a:pt x="1621319" y="0"/>
                    </a:lnTo>
                    <a:close/>
                  </a:path>
                </a:pathLst>
              </a:custGeom>
              <a:solidFill>
                <a:srgbClr val="7678ED"/>
              </a:solidFill>
            </p:spPr>
            <p:txBody>
              <a:bodyPr/>
              <a:lstStyle/>
              <a:p>
                <a:endParaRPr lang="en-IN"/>
              </a:p>
            </p:txBody>
          </p:sp>
          <p:sp>
            <p:nvSpPr>
              <p:cNvPr id="72" name="TextBox 72"/>
              <p:cNvSpPr txBox="1"/>
              <p:nvPr/>
            </p:nvSpPr>
            <p:spPr>
              <a:xfrm>
                <a:off x="101600" y="-57150"/>
                <a:ext cx="1621319" cy="157671"/>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73" name="Group 73"/>
            <p:cNvGrpSpPr/>
            <p:nvPr/>
          </p:nvGrpSpPr>
          <p:grpSpPr>
            <a:xfrm>
              <a:off x="10568041" y="10335296"/>
              <a:ext cx="8667908" cy="477554"/>
              <a:chOff x="0" y="0"/>
              <a:chExt cx="1824519" cy="100521"/>
            </a:xfrm>
          </p:grpSpPr>
          <p:sp>
            <p:nvSpPr>
              <p:cNvPr id="74" name="Freeform 74"/>
              <p:cNvSpPr/>
              <p:nvPr/>
            </p:nvSpPr>
            <p:spPr>
              <a:xfrm>
                <a:off x="0" y="0"/>
                <a:ext cx="1824519" cy="100521"/>
              </a:xfrm>
              <a:custGeom>
                <a:avLst/>
                <a:gdLst/>
                <a:ahLst/>
                <a:cxnLst/>
                <a:rect l="l" t="t" r="r" b="b"/>
                <a:pathLst>
                  <a:path w="1824519" h="100521">
                    <a:moveTo>
                      <a:pt x="1621319" y="0"/>
                    </a:moveTo>
                    <a:lnTo>
                      <a:pt x="0" y="0"/>
                    </a:lnTo>
                    <a:lnTo>
                      <a:pt x="203200" y="100521"/>
                    </a:lnTo>
                    <a:lnTo>
                      <a:pt x="1824519" y="100521"/>
                    </a:lnTo>
                    <a:lnTo>
                      <a:pt x="1621319" y="0"/>
                    </a:lnTo>
                    <a:close/>
                  </a:path>
                </a:pathLst>
              </a:custGeom>
              <a:solidFill>
                <a:srgbClr val="FF5C83"/>
              </a:solidFill>
            </p:spPr>
            <p:txBody>
              <a:bodyPr/>
              <a:lstStyle/>
              <a:p>
                <a:endParaRPr lang="en-IN"/>
              </a:p>
            </p:txBody>
          </p:sp>
          <p:sp>
            <p:nvSpPr>
              <p:cNvPr id="75" name="TextBox 75"/>
              <p:cNvSpPr txBox="1"/>
              <p:nvPr/>
            </p:nvSpPr>
            <p:spPr>
              <a:xfrm>
                <a:off x="101600" y="-76200"/>
                <a:ext cx="1621319" cy="176721"/>
              </a:xfrm>
              <a:prstGeom prst="rect">
                <a:avLst/>
              </a:prstGeom>
            </p:spPr>
            <p:txBody>
              <a:bodyPr lIns="50800" tIns="50800" rIns="50800" bIns="50800" rtlCol="0" anchor="ctr"/>
              <a:lstStyle/>
              <a:p>
                <a:pPr marL="0" lvl="0" indent="0" algn="ctr">
                  <a:lnSpc>
                    <a:spcPts val="4059"/>
                  </a:lnSpc>
                  <a:spcBef>
                    <a:spcPct val="0"/>
                  </a:spcBef>
                </a:pPr>
                <a:endParaRPr/>
              </a:p>
            </p:txBody>
          </p:sp>
        </p:grpSp>
      </p:grpSp>
      <p:sp>
        <p:nvSpPr>
          <p:cNvPr id="76" name="Freeform 76"/>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
        <p:nvSpPr>
          <p:cNvPr id="77" name="TextBox 77"/>
          <p:cNvSpPr txBox="1"/>
          <p:nvPr/>
        </p:nvSpPr>
        <p:spPr>
          <a:xfrm>
            <a:off x="17177604" y="9210675"/>
            <a:ext cx="315792"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10</a:t>
            </a:r>
          </a:p>
        </p:txBody>
      </p:sp>
      <p:grpSp>
        <p:nvGrpSpPr>
          <p:cNvPr id="78" name="Group 78"/>
          <p:cNvGrpSpPr/>
          <p:nvPr/>
        </p:nvGrpSpPr>
        <p:grpSpPr>
          <a:xfrm>
            <a:off x="2092536" y="9559925"/>
            <a:ext cx="14102929" cy="503509"/>
            <a:chOff x="0" y="0"/>
            <a:chExt cx="18803905" cy="671345"/>
          </a:xfrm>
        </p:grpSpPr>
        <p:grpSp>
          <p:nvGrpSpPr>
            <p:cNvPr id="79" name="Group 79"/>
            <p:cNvGrpSpPr/>
            <p:nvPr/>
          </p:nvGrpSpPr>
          <p:grpSpPr>
            <a:xfrm>
              <a:off x="0" y="0"/>
              <a:ext cx="18803905" cy="671345"/>
              <a:chOff x="0" y="0"/>
              <a:chExt cx="3714352" cy="132611"/>
            </a:xfrm>
          </p:grpSpPr>
          <p:sp>
            <p:nvSpPr>
              <p:cNvPr id="80" name="Freeform 80"/>
              <p:cNvSpPr/>
              <p:nvPr/>
            </p:nvSpPr>
            <p:spPr>
              <a:xfrm>
                <a:off x="0" y="0"/>
                <a:ext cx="3714352" cy="132611"/>
              </a:xfrm>
              <a:custGeom>
                <a:avLst/>
                <a:gdLst/>
                <a:ahLst/>
                <a:cxnLst/>
                <a:rect l="l" t="t" r="r" b="b"/>
                <a:pathLst>
                  <a:path w="3714352" h="132611">
                    <a:moveTo>
                      <a:pt x="0" y="0"/>
                    </a:moveTo>
                    <a:lnTo>
                      <a:pt x="3714352" y="0"/>
                    </a:lnTo>
                    <a:lnTo>
                      <a:pt x="3714352" y="132611"/>
                    </a:lnTo>
                    <a:lnTo>
                      <a:pt x="0" y="132611"/>
                    </a:lnTo>
                    <a:close/>
                  </a:path>
                </a:pathLst>
              </a:custGeom>
              <a:solidFill>
                <a:srgbClr val="FEFEFE"/>
              </a:solidFill>
              <a:ln w="9525" cap="sq">
                <a:solidFill>
                  <a:srgbClr val="000000"/>
                </a:solidFill>
                <a:prstDash val="solid"/>
                <a:miter/>
              </a:ln>
            </p:spPr>
            <p:txBody>
              <a:bodyPr/>
              <a:lstStyle/>
              <a:p>
                <a:endParaRPr lang="en-IN"/>
              </a:p>
            </p:txBody>
          </p:sp>
          <p:sp>
            <p:nvSpPr>
              <p:cNvPr id="81" name="TextBox 81"/>
              <p:cNvSpPr txBox="1"/>
              <p:nvPr/>
            </p:nvSpPr>
            <p:spPr>
              <a:xfrm>
                <a:off x="0" y="-57150"/>
                <a:ext cx="3714352" cy="189761"/>
              </a:xfrm>
              <a:prstGeom prst="rect">
                <a:avLst/>
              </a:prstGeom>
            </p:spPr>
            <p:txBody>
              <a:bodyPr lIns="50800" tIns="50800" rIns="50800" bIns="50800" rtlCol="0" anchor="ctr"/>
              <a:lstStyle/>
              <a:p>
                <a:pPr algn="ctr">
                  <a:lnSpc>
                    <a:spcPts val="3359"/>
                  </a:lnSpc>
                </a:pPr>
                <a:endParaRPr/>
              </a:p>
            </p:txBody>
          </p:sp>
        </p:grpSp>
        <p:sp>
          <p:nvSpPr>
            <p:cNvPr id="82" name="TextBox 82"/>
            <p:cNvSpPr txBox="1"/>
            <p:nvPr/>
          </p:nvSpPr>
          <p:spPr>
            <a:xfrm>
              <a:off x="233896" y="24735"/>
              <a:ext cx="18336113" cy="627253"/>
            </a:xfrm>
            <a:prstGeom prst="rect">
              <a:avLst/>
            </a:prstGeom>
          </p:spPr>
          <p:txBody>
            <a:bodyPr lIns="0" tIns="0" rIns="0" bIns="0" rtlCol="0" anchor="t">
              <a:spAutoFit/>
            </a:bodyPr>
            <a:lstStyle/>
            <a:p>
              <a:pPr algn="ctr">
                <a:lnSpc>
                  <a:spcPts val="1871"/>
                </a:lnSpc>
              </a:pPr>
              <a:r>
                <a:rPr lang="en-US" sz="1599" b="1">
                  <a:solidFill>
                    <a:srgbClr val="000000"/>
                  </a:solidFill>
                  <a:latin typeface="Times New Roman Bold"/>
                  <a:ea typeface="Times New Roman Bold"/>
                  <a:cs typeface="Times New Roman Bold"/>
                  <a:sym typeface="Times New Roman Bold"/>
                </a:rPr>
                <a:t>USERS EXPECT FAST, ACCURATE, LOW-EFFORT AI, BUT WALMART’S CURRENT SEARCH, INVENTORY, AND CHECKOUT EXPERIENCE FALLS SHORT OF THOSE EXPECTATIONS.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747" b="-16747"/>
            </a:stretch>
          </a:blipFill>
        </p:spPr>
        <p:txBody>
          <a:bodyPr/>
          <a:lstStyle/>
          <a:p>
            <a:endParaRPr lang="en-IN"/>
          </a:p>
        </p:txBody>
      </p:sp>
      <p:sp>
        <p:nvSpPr>
          <p:cNvPr id="3" name="TextBox 3"/>
          <p:cNvSpPr txBox="1"/>
          <p:nvPr/>
        </p:nvSpPr>
        <p:spPr>
          <a:xfrm>
            <a:off x="1028700" y="471456"/>
            <a:ext cx="6067262" cy="685800"/>
          </a:xfrm>
          <a:prstGeom prst="rect">
            <a:avLst/>
          </a:prstGeom>
        </p:spPr>
        <p:txBody>
          <a:bodyPr lIns="0" tIns="0" rIns="0" bIns="0" rtlCol="0" anchor="t">
            <a:spAutoFit/>
          </a:bodyPr>
          <a:lstStyle/>
          <a:p>
            <a:pPr algn="l">
              <a:lnSpc>
                <a:spcPts val="4949"/>
              </a:lnSpc>
            </a:pPr>
            <a:r>
              <a:rPr lang="en-US" sz="4999" b="1" spc="309">
                <a:solidFill>
                  <a:srgbClr val="1B2748"/>
                </a:solidFill>
                <a:latin typeface="Times New Roman Bold"/>
                <a:ea typeface="Times New Roman Bold"/>
                <a:cs typeface="Times New Roman Bold"/>
                <a:sym typeface="Times New Roman Bold"/>
              </a:rPr>
              <a:t>USER PERSONAS </a:t>
            </a:r>
          </a:p>
        </p:txBody>
      </p:sp>
      <p:graphicFrame>
        <p:nvGraphicFramePr>
          <p:cNvPr id="4" name="Table 4"/>
          <p:cNvGraphicFramePr>
            <a:graphicFrameLocks noGrp="1"/>
          </p:cNvGraphicFramePr>
          <p:nvPr/>
        </p:nvGraphicFramePr>
        <p:xfrm>
          <a:off x="648554" y="3244910"/>
          <a:ext cx="16610744" cy="6793439"/>
        </p:xfrm>
        <a:graphic>
          <a:graphicData uri="http://schemas.openxmlformats.org/drawingml/2006/table">
            <a:tbl>
              <a:tblPr/>
              <a:tblGrid>
                <a:gridCol w="3408053">
                  <a:extLst>
                    <a:ext uri="{9D8B030D-6E8A-4147-A177-3AD203B41FA5}">
                      <a16:colId xmlns:a16="http://schemas.microsoft.com/office/drawing/2014/main" val="20000"/>
                    </a:ext>
                  </a:extLst>
                </a:gridCol>
                <a:gridCol w="4400897">
                  <a:extLst>
                    <a:ext uri="{9D8B030D-6E8A-4147-A177-3AD203B41FA5}">
                      <a16:colId xmlns:a16="http://schemas.microsoft.com/office/drawing/2014/main" val="20001"/>
                    </a:ext>
                  </a:extLst>
                </a:gridCol>
                <a:gridCol w="4400897">
                  <a:extLst>
                    <a:ext uri="{9D8B030D-6E8A-4147-A177-3AD203B41FA5}">
                      <a16:colId xmlns:a16="http://schemas.microsoft.com/office/drawing/2014/main" val="20002"/>
                    </a:ext>
                  </a:extLst>
                </a:gridCol>
                <a:gridCol w="4400897">
                  <a:extLst>
                    <a:ext uri="{9D8B030D-6E8A-4147-A177-3AD203B41FA5}">
                      <a16:colId xmlns:a16="http://schemas.microsoft.com/office/drawing/2014/main" val="20003"/>
                    </a:ext>
                  </a:extLst>
                </a:gridCol>
              </a:tblGrid>
              <a:tr h="736288">
                <a:tc>
                  <a:txBody>
                    <a:bodyPr/>
                    <a:lstStyle/>
                    <a:p>
                      <a:pPr algn="ctr">
                        <a:lnSpc>
                          <a:spcPts val="2379"/>
                        </a:lnSpc>
                        <a:defRPr/>
                      </a:pPr>
                      <a:r>
                        <a:rPr lang="en-US" sz="1699" b="1" spc="146">
                          <a:solidFill>
                            <a:srgbClr val="000000"/>
                          </a:solidFill>
                          <a:latin typeface="Times New Roman Bold"/>
                          <a:ea typeface="Times New Roman Bold"/>
                          <a:cs typeface="Times New Roman Bold"/>
                          <a:sym typeface="Times New Roman Bold"/>
                        </a:rPr>
                        <a:t>NAME</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FE6007"/>
                    </a:solidFill>
                  </a:tcPr>
                </a:tc>
                <a:tc>
                  <a:txBody>
                    <a:bodyPr/>
                    <a:lstStyle/>
                    <a:p>
                      <a:pPr algn="ctr">
                        <a:lnSpc>
                          <a:spcPts val="1785"/>
                        </a:lnSpc>
                        <a:defRPr/>
                      </a:pPr>
                      <a:r>
                        <a:rPr lang="en-US" sz="1700">
                          <a:solidFill>
                            <a:srgbClr val="000000"/>
                          </a:solidFill>
                          <a:latin typeface="Times New Roman"/>
                          <a:ea typeface="Times New Roman"/>
                          <a:cs typeface="Times New Roman"/>
                          <a:sym typeface="Times New Roman"/>
                        </a:rPr>
                        <a:t>Mary Smith</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FE6007"/>
                    </a:solidFill>
                  </a:tcPr>
                </a:tc>
                <a:tc>
                  <a:txBody>
                    <a:bodyPr/>
                    <a:lstStyle/>
                    <a:p>
                      <a:pPr algn="ctr">
                        <a:lnSpc>
                          <a:spcPts val="1785"/>
                        </a:lnSpc>
                        <a:defRPr/>
                      </a:pPr>
                      <a:r>
                        <a:rPr lang="en-US" sz="1700">
                          <a:solidFill>
                            <a:srgbClr val="000000"/>
                          </a:solidFill>
                          <a:latin typeface="Times New Roman"/>
                          <a:ea typeface="Times New Roman"/>
                          <a:cs typeface="Times New Roman"/>
                          <a:sym typeface="Times New Roman"/>
                        </a:rPr>
                        <a:t>Kenneth Banks</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FE6007"/>
                    </a:solidFill>
                  </a:tcPr>
                </a:tc>
                <a:tc>
                  <a:txBody>
                    <a:bodyPr/>
                    <a:lstStyle/>
                    <a:p>
                      <a:pPr algn="ctr">
                        <a:lnSpc>
                          <a:spcPts val="1785"/>
                        </a:lnSpc>
                        <a:defRPr/>
                      </a:pPr>
                      <a:r>
                        <a:rPr lang="en-US" sz="1700">
                          <a:solidFill>
                            <a:srgbClr val="000000"/>
                          </a:solidFill>
                          <a:latin typeface="Times New Roman"/>
                          <a:ea typeface="Times New Roman"/>
                          <a:cs typeface="Times New Roman"/>
                          <a:sym typeface="Times New Roman"/>
                        </a:rPr>
                        <a:t>Mark Collins</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FE6007"/>
                    </a:solidFill>
                  </a:tcPr>
                </a:tc>
                <a:extLst>
                  <a:ext uri="{0D108BD9-81ED-4DB2-BD59-A6C34878D82A}">
                    <a16:rowId xmlns:a16="http://schemas.microsoft.com/office/drawing/2014/main" val="10000"/>
                  </a:ext>
                </a:extLst>
              </a:tr>
              <a:tr h="1588832">
                <a:tc>
                  <a:txBody>
                    <a:bodyPr/>
                    <a:lstStyle/>
                    <a:p>
                      <a:pPr algn="ctr">
                        <a:lnSpc>
                          <a:spcPts val="2379"/>
                        </a:lnSpc>
                        <a:defRPr/>
                      </a:pPr>
                      <a:r>
                        <a:rPr lang="en-US" sz="1699" b="1" spc="146">
                          <a:solidFill>
                            <a:srgbClr val="FEFEFE"/>
                          </a:solidFill>
                          <a:latin typeface="Times New Roman Bold"/>
                          <a:ea typeface="Times New Roman Bold"/>
                          <a:cs typeface="Times New Roman Bold"/>
                          <a:sym typeface="Times New Roman Bold"/>
                        </a:rPr>
                        <a:t>USER DESCRIPTION</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algn="l">
                        <a:lnSpc>
                          <a:spcPts val="1470"/>
                        </a:lnSpc>
                        <a:defRPr/>
                      </a:pPr>
                      <a:r>
                        <a:rPr lang="en-US" sz="1400">
                          <a:solidFill>
                            <a:srgbClr val="FFFFFF"/>
                          </a:solidFill>
                          <a:latin typeface="Times New Roman"/>
                          <a:ea typeface="Times New Roman"/>
                          <a:cs typeface="Times New Roman"/>
                          <a:sym typeface="Times New Roman"/>
                        </a:rPr>
                        <a:t>A 42-year-old suburban homemaker who shops 1–2 times per week, primarily for groceries and household essentials. Relies on Walmart for affordability and consistency. Uses the Walmart app for coupons, price comparisons, and Walmart+ benefits.</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algn="l">
                        <a:lnSpc>
                          <a:spcPts val="1470"/>
                        </a:lnSpc>
                        <a:defRPr/>
                      </a:pPr>
                      <a:r>
                        <a:rPr lang="en-US" sz="1400">
                          <a:solidFill>
                            <a:srgbClr val="FFFFFF"/>
                          </a:solidFill>
                          <a:latin typeface="Times New Roman"/>
                          <a:ea typeface="Times New Roman"/>
                          <a:cs typeface="Times New Roman"/>
                          <a:sym typeface="Times New Roman"/>
                        </a:rPr>
                        <a:t>A 25-year-old urban professional who frequently shops online for groceries, electronics, and apparel. Comfortable with technology and prefers quick pickup or delivery to fit a busy lifestyle.</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algn="ctr">
                        <a:lnSpc>
                          <a:spcPts val="1470"/>
                        </a:lnSpc>
                        <a:defRPr/>
                      </a:pPr>
                      <a:r>
                        <a:rPr lang="en-US" sz="1400">
                          <a:solidFill>
                            <a:srgbClr val="FFFFFF"/>
                          </a:solidFill>
                          <a:latin typeface="Times New Roman"/>
                          <a:ea typeface="Times New Roman"/>
                          <a:cs typeface="Times New Roman"/>
                          <a:sym typeface="Times New Roman"/>
                        </a:rPr>
                        <a:t>A 55-year-old rural shopper who visits Walmart as a primary retailer due to limited local options. Shops mostly in-store for groceries, hardware, and general goods. Uses smartphone apps occasionally but still relies heavily on in-store navigation, staff availability, and printed signage.</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extLst>
                  <a:ext uri="{0D108BD9-81ED-4DB2-BD59-A6C34878D82A}">
                    <a16:rowId xmlns:a16="http://schemas.microsoft.com/office/drawing/2014/main" val="10001"/>
                  </a:ext>
                </a:extLst>
              </a:tr>
              <a:tr h="1320985">
                <a:tc>
                  <a:txBody>
                    <a:bodyPr/>
                    <a:lstStyle/>
                    <a:p>
                      <a:pPr algn="ctr">
                        <a:lnSpc>
                          <a:spcPts val="2379"/>
                        </a:lnSpc>
                        <a:defRPr/>
                      </a:pPr>
                      <a:r>
                        <a:rPr lang="en-US" sz="1699" b="1" spc="146">
                          <a:solidFill>
                            <a:srgbClr val="FEFEFE"/>
                          </a:solidFill>
                          <a:latin typeface="Times New Roman Bold"/>
                          <a:ea typeface="Times New Roman Bold"/>
                          <a:cs typeface="Times New Roman Bold"/>
                          <a:sym typeface="Times New Roman Bold"/>
                        </a:rPr>
                        <a:t>MOTIVATION</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marL="302261" lvl="1" indent="-151130" algn="l">
                        <a:lnSpc>
                          <a:spcPts val="1470"/>
                        </a:lnSpc>
                        <a:buFont typeface="Arial"/>
                        <a:buChar char="•"/>
                        <a:defRPr/>
                      </a:pPr>
                      <a:r>
                        <a:rPr lang="en-US" sz="1400">
                          <a:solidFill>
                            <a:srgbClr val="FFFFFF"/>
                          </a:solidFill>
                          <a:latin typeface="Times New Roman"/>
                          <a:ea typeface="Times New Roman"/>
                          <a:cs typeface="Times New Roman"/>
                          <a:sym typeface="Times New Roman"/>
                        </a:rPr>
                        <a:t>Keeping household budget under control</a:t>
                      </a:r>
                      <a:endParaRPr lang="en-US" sz="1100"/>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Getting everything in one trip</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Reliable low prices and convenient access</a:t>
                      </a:r>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marL="323850" lvl="1" indent="-161925" algn="l">
                        <a:lnSpc>
                          <a:spcPts val="1575"/>
                        </a:lnSpc>
                        <a:buFont typeface="Arial"/>
                        <a:buChar char="•"/>
                        <a:defRPr/>
                      </a:pPr>
                      <a:r>
                        <a:rPr lang="en-US" sz="1500">
                          <a:solidFill>
                            <a:srgbClr val="FFFFFF"/>
                          </a:solidFill>
                          <a:latin typeface="Times New Roman"/>
                          <a:ea typeface="Times New Roman"/>
                          <a:cs typeface="Times New Roman"/>
                          <a:sym typeface="Times New Roman"/>
                        </a:rPr>
                        <a:t>Fast, convenient shopping</a:t>
                      </a:r>
                      <a:endParaRPr lang="en-US" sz="1100"/>
                    </a:p>
                    <a:p>
                      <a:pPr marL="323850" lvl="1" indent="-161925" algn="l">
                        <a:lnSpc>
                          <a:spcPts val="1575"/>
                        </a:lnSpc>
                        <a:buFont typeface="Arial"/>
                        <a:buChar char="•"/>
                      </a:pPr>
                      <a:r>
                        <a:rPr lang="en-US" sz="1500">
                          <a:solidFill>
                            <a:srgbClr val="FFFFFF"/>
                          </a:solidFill>
                          <a:latin typeface="Times New Roman"/>
                          <a:ea typeface="Times New Roman"/>
                          <a:cs typeface="Times New Roman"/>
                          <a:sym typeface="Times New Roman"/>
                        </a:rPr>
                        <a:t>Ability to research and compare products easily</a:t>
                      </a:r>
                    </a:p>
                    <a:p>
                      <a:pPr marL="323850" lvl="1" indent="-161925" algn="l">
                        <a:lnSpc>
                          <a:spcPts val="1575"/>
                        </a:lnSpc>
                        <a:buFont typeface="Arial"/>
                        <a:buChar char="•"/>
                      </a:pPr>
                      <a:r>
                        <a:rPr lang="en-US" sz="1500">
                          <a:solidFill>
                            <a:srgbClr val="FFFFFF"/>
                          </a:solidFill>
                          <a:latin typeface="Times New Roman"/>
                          <a:ea typeface="Times New Roman"/>
                          <a:cs typeface="Times New Roman"/>
                          <a:sym typeface="Times New Roman"/>
                        </a:rPr>
                        <a:t>Personalized digital deals and exclusive online savings</a:t>
                      </a:r>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marL="302261" lvl="1" indent="-151130" algn="l">
                        <a:lnSpc>
                          <a:spcPts val="1470"/>
                        </a:lnSpc>
                        <a:buFont typeface="Arial"/>
                        <a:buChar char="•"/>
                        <a:defRPr/>
                      </a:pPr>
                      <a:r>
                        <a:rPr lang="en-US" sz="1400">
                          <a:solidFill>
                            <a:srgbClr val="FFFFFF"/>
                          </a:solidFill>
                          <a:latin typeface="Times New Roman"/>
                          <a:ea typeface="Times New Roman"/>
                          <a:cs typeface="Times New Roman"/>
                          <a:sym typeface="Times New Roman"/>
                        </a:rPr>
                        <a:t>Access to a broad assortment in a single store</a:t>
                      </a:r>
                      <a:endParaRPr lang="en-US" sz="1100"/>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Dependable availability of essentials despite fewer local alternatives</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Good value and fair pricing</a:t>
                      </a:r>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extLst>
                  <a:ext uri="{0D108BD9-81ED-4DB2-BD59-A6C34878D82A}">
                    <a16:rowId xmlns:a16="http://schemas.microsoft.com/office/drawing/2014/main" val="10002"/>
                  </a:ext>
                </a:extLst>
              </a:tr>
              <a:tr h="1404760">
                <a:tc>
                  <a:txBody>
                    <a:bodyPr/>
                    <a:lstStyle/>
                    <a:p>
                      <a:pPr algn="ctr">
                        <a:lnSpc>
                          <a:spcPts val="2379"/>
                        </a:lnSpc>
                        <a:defRPr/>
                      </a:pPr>
                      <a:r>
                        <a:rPr lang="en-US" sz="1699" b="1" spc="215">
                          <a:solidFill>
                            <a:srgbClr val="FEFEFE"/>
                          </a:solidFill>
                          <a:latin typeface="Times New Roman Bold"/>
                          <a:ea typeface="Times New Roman Bold"/>
                          <a:cs typeface="Times New Roman Bold"/>
                          <a:sym typeface="Times New Roman Bold"/>
                        </a:rPr>
                        <a:t>FRUSTRATION</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marL="302261" lvl="1" indent="-151130" algn="l">
                        <a:lnSpc>
                          <a:spcPts val="1470"/>
                        </a:lnSpc>
                        <a:buFont typeface="Arial"/>
                        <a:buChar char="•"/>
                        <a:defRPr/>
                      </a:pPr>
                      <a:r>
                        <a:rPr lang="en-US" sz="1400">
                          <a:solidFill>
                            <a:srgbClr val="FFFFFF"/>
                          </a:solidFill>
                          <a:latin typeface="Times New Roman"/>
                          <a:ea typeface="Times New Roman"/>
                          <a:cs typeface="Times New Roman"/>
                          <a:sym typeface="Times New Roman"/>
                        </a:rPr>
                        <a:t>Rising grocery costs</a:t>
                      </a:r>
                      <a:endParaRPr lang="en-US" sz="1100"/>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Stockouts for essentials</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Time lost juggling family schedules and errands</a:t>
                      </a:r>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marL="302261" lvl="1" indent="-151130" algn="l">
                        <a:lnSpc>
                          <a:spcPts val="1470"/>
                        </a:lnSpc>
                        <a:buFont typeface="Arial"/>
                        <a:buChar char="•"/>
                        <a:defRPr/>
                      </a:pPr>
                      <a:r>
                        <a:rPr lang="en-US" sz="1400">
                          <a:solidFill>
                            <a:srgbClr val="FFFFFF"/>
                          </a:solidFill>
                          <a:latin typeface="Times New Roman"/>
                          <a:ea typeface="Times New Roman"/>
                          <a:cs typeface="Times New Roman"/>
                          <a:sym typeface="Times New Roman"/>
                        </a:rPr>
                        <a:t>Slow delivery windows</a:t>
                      </a:r>
                      <a:endParaRPr lang="en-US" sz="1100"/>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Outdated or inaccurate inventory data</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Cluttered or hard-to-filter product search results</a:t>
                      </a:r>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marL="302261" lvl="1" indent="-151130" algn="l">
                        <a:lnSpc>
                          <a:spcPts val="1470"/>
                        </a:lnSpc>
                        <a:buFont typeface="Arial"/>
                        <a:buChar char="•"/>
                        <a:defRPr/>
                      </a:pPr>
                      <a:r>
                        <a:rPr lang="en-US" sz="1400">
                          <a:solidFill>
                            <a:srgbClr val="FFFFFF"/>
                          </a:solidFill>
                          <a:latin typeface="Times New Roman"/>
                          <a:ea typeface="Times New Roman"/>
                          <a:cs typeface="Times New Roman"/>
                          <a:sym typeface="Times New Roman"/>
                        </a:rPr>
                        <a:t>Long travel time to nearest Walmart</a:t>
                      </a:r>
                      <a:endParaRPr lang="en-US" sz="1100"/>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Out-of-stock items force return trips</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Difficulty finding staff or locating items in large stores</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App features feel overwhelming or unnecessary</a:t>
                      </a:r>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extLst>
                  <a:ext uri="{0D108BD9-81ED-4DB2-BD59-A6C34878D82A}">
                    <a16:rowId xmlns:a16="http://schemas.microsoft.com/office/drawing/2014/main" val="10003"/>
                  </a:ext>
                </a:extLst>
              </a:tr>
              <a:tr h="1742574">
                <a:tc>
                  <a:txBody>
                    <a:bodyPr/>
                    <a:lstStyle/>
                    <a:p>
                      <a:pPr algn="ctr">
                        <a:lnSpc>
                          <a:spcPts val="2379"/>
                        </a:lnSpc>
                        <a:defRPr/>
                      </a:pPr>
                      <a:r>
                        <a:rPr lang="en-US" sz="1699" b="1" spc="215">
                          <a:solidFill>
                            <a:srgbClr val="FEFEFE"/>
                          </a:solidFill>
                          <a:latin typeface="Times New Roman Bold"/>
                          <a:ea typeface="Times New Roman Bold"/>
                          <a:cs typeface="Times New Roman Bold"/>
                          <a:sym typeface="Times New Roman Bold"/>
                        </a:rPr>
                        <a:t>NEEDS</a:t>
                      </a:r>
                      <a:endParaRPr lang="en-US" sz="1100"/>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marL="302261" lvl="1" indent="-151130" algn="l">
                        <a:lnSpc>
                          <a:spcPts val="1470"/>
                        </a:lnSpc>
                        <a:buFont typeface="Arial"/>
                        <a:buChar char="•"/>
                        <a:defRPr/>
                      </a:pPr>
                      <a:r>
                        <a:rPr lang="en-US" sz="1400">
                          <a:solidFill>
                            <a:srgbClr val="FFFFFF"/>
                          </a:solidFill>
                          <a:latin typeface="Times New Roman"/>
                          <a:ea typeface="Times New Roman"/>
                          <a:cs typeface="Times New Roman"/>
                          <a:sym typeface="Times New Roman"/>
                        </a:rPr>
                        <a:t>Dependable deals and low everyday prices</a:t>
                      </a:r>
                      <a:endParaRPr lang="en-US" sz="1100"/>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Easy access to digital coupons and savings</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Clear, accurate inventory information before visiting the store</a:t>
                      </a:r>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marL="302261" lvl="1" indent="-151130" algn="l">
                        <a:lnSpc>
                          <a:spcPts val="1470"/>
                        </a:lnSpc>
                        <a:buFont typeface="Arial"/>
                        <a:buChar char="•"/>
                        <a:defRPr/>
                      </a:pPr>
                      <a:r>
                        <a:rPr lang="en-US" sz="1400">
                          <a:solidFill>
                            <a:srgbClr val="FFFFFF"/>
                          </a:solidFill>
                          <a:latin typeface="Times New Roman"/>
                          <a:ea typeface="Times New Roman"/>
                          <a:cs typeface="Times New Roman"/>
                          <a:sym typeface="Times New Roman"/>
                        </a:rPr>
                        <a:t>Reliable real-time order tracking</a:t>
                      </a:r>
                      <a:endParaRPr lang="en-US" sz="1100"/>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Fast pickup/delivery options</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App experience that is smooth, intuitive, and personalized</a:t>
                      </a:r>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tc>
                  <a:txBody>
                    <a:bodyPr/>
                    <a:lstStyle/>
                    <a:p>
                      <a:pPr marL="302261" lvl="1" indent="-151130" algn="l">
                        <a:lnSpc>
                          <a:spcPts val="1470"/>
                        </a:lnSpc>
                        <a:buFont typeface="Arial"/>
                        <a:buChar char="•"/>
                        <a:defRPr/>
                      </a:pPr>
                      <a:r>
                        <a:rPr lang="en-US" sz="1400">
                          <a:solidFill>
                            <a:srgbClr val="FFFFFF"/>
                          </a:solidFill>
                          <a:latin typeface="Times New Roman"/>
                          <a:ea typeface="Times New Roman"/>
                          <a:cs typeface="Times New Roman"/>
                          <a:sym typeface="Times New Roman"/>
                        </a:rPr>
                        <a:t>Accurate on-shelf availability before driving to the store</a:t>
                      </a:r>
                      <a:endParaRPr lang="en-US" sz="1100"/>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Clear in-store navigation or assistance</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Stable pricing and predictable assortment</a:t>
                      </a:r>
                    </a:p>
                    <a:p>
                      <a:pPr marL="302261" lvl="1" indent="-151130" algn="l">
                        <a:lnSpc>
                          <a:spcPts val="1470"/>
                        </a:lnSpc>
                        <a:buFont typeface="Arial"/>
                        <a:buChar char="•"/>
                      </a:pPr>
                      <a:r>
                        <a:rPr lang="en-US" sz="1400">
                          <a:solidFill>
                            <a:srgbClr val="FFFFFF"/>
                          </a:solidFill>
                          <a:latin typeface="Times New Roman"/>
                          <a:ea typeface="Times New Roman"/>
                          <a:cs typeface="Times New Roman"/>
                          <a:sym typeface="Times New Roman"/>
                        </a:rPr>
                        <a:t>Simple digital tools rather than advanced features</a:t>
                      </a:r>
                    </a:p>
                    <a:p>
                      <a:pPr algn="l">
                        <a:lnSpc>
                          <a:spcPts val="1470"/>
                        </a:lnSpc>
                      </a:pPr>
                      <a:endParaRPr lang="en-US" sz="1400">
                        <a:solidFill>
                          <a:srgbClr val="FFFFFF"/>
                        </a:solidFill>
                        <a:latin typeface="Times New Roman"/>
                        <a:ea typeface="Times New Roman"/>
                        <a:cs typeface="Times New Roman"/>
                        <a:sym typeface="Times New Roman"/>
                      </a:endParaRPr>
                    </a:p>
                  </a:txBody>
                  <a:tcPr marL="190500" marR="190500" marT="190500" marB="190500" anchor="ctr">
                    <a:lnL w="0" cap="flat" cmpd="sng" algn="ctr">
                      <a:solidFill>
                        <a:srgbClr val="DF672C"/>
                      </a:solidFill>
                      <a:prstDash val="solid"/>
                      <a:round/>
                      <a:headEnd type="none" w="med" len="med"/>
                      <a:tailEnd type="none" w="med" len="med"/>
                    </a:lnL>
                    <a:lnR w="0" cap="flat" cmpd="sng" algn="ctr">
                      <a:solidFill>
                        <a:srgbClr val="DF672C"/>
                      </a:solidFill>
                      <a:prstDash val="solid"/>
                      <a:round/>
                      <a:headEnd type="none" w="med" len="med"/>
                      <a:tailEnd type="none" w="med" len="med"/>
                    </a:lnR>
                    <a:lnT w="0" cap="flat" cmpd="sng" algn="ctr">
                      <a:solidFill>
                        <a:srgbClr val="DF672C"/>
                      </a:solidFill>
                      <a:prstDash val="solid"/>
                      <a:round/>
                      <a:headEnd type="none" w="med" len="med"/>
                      <a:tailEnd type="none" w="med" len="med"/>
                    </a:lnT>
                    <a:lnB w="0" cap="flat" cmpd="sng" algn="ctr">
                      <a:solidFill>
                        <a:srgbClr val="DF672C"/>
                      </a:solidFill>
                      <a:prstDash val="solid"/>
                      <a:round/>
                      <a:headEnd type="none" w="med" len="med"/>
                      <a:tailEnd type="none" w="med" len="med"/>
                    </a:lnB>
                    <a:solidFill>
                      <a:srgbClr val="1B2748"/>
                    </a:solidFill>
                  </a:tcPr>
                </a:tc>
                <a:extLst>
                  <a:ext uri="{0D108BD9-81ED-4DB2-BD59-A6C34878D82A}">
                    <a16:rowId xmlns:a16="http://schemas.microsoft.com/office/drawing/2014/main" val="10004"/>
                  </a:ext>
                </a:extLst>
              </a:tr>
            </a:tbl>
          </a:graphicData>
        </a:graphic>
      </p:graphicFrame>
      <p:sp>
        <p:nvSpPr>
          <p:cNvPr id="5" name="Freeform 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grpSp>
        <p:nvGrpSpPr>
          <p:cNvPr id="6" name="Group 6"/>
          <p:cNvGrpSpPr/>
          <p:nvPr/>
        </p:nvGrpSpPr>
        <p:grpSpPr>
          <a:xfrm>
            <a:off x="5228418" y="1419930"/>
            <a:ext cx="1765874" cy="1824980"/>
            <a:chOff x="0" y="0"/>
            <a:chExt cx="6362700" cy="6575666"/>
          </a:xfrm>
        </p:grpSpPr>
        <p:sp>
          <p:nvSpPr>
            <p:cNvPr id="7" name="Freeform 7"/>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t="-22698" b="-22698"/>
              </a:stretch>
            </a:blipFill>
          </p:spPr>
          <p:txBody>
            <a:bodyPr/>
            <a:lstStyle/>
            <a:p>
              <a:endParaRPr lang="en-IN"/>
            </a:p>
          </p:txBody>
        </p:sp>
      </p:grpSp>
      <p:grpSp>
        <p:nvGrpSpPr>
          <p:cNvPr id="8" name="Group 8"/>
          <p:cNvGrpSpPr/>
          <p:nvPr/>
        </p:nvGrpSpPr>
        <p:grpSpPr>
          <a:xfrm>
            <a:off x="9775241" y="1419930"/>
            <a:ext cx="1784786" cy="1824980"/>
            <a:chOff x="0" y="0"/>
            <a:chExt cx="6490170" cy="6636332"/>
          </a:xfrm>
        </p:grpSpPr>
        <p:sp>
          <p:nvSpPr>
            <p:cNvPr id="9" name="Freeform 9"/>
            <p:cNvSpPr/>
            <p:nvPr/>
          </p:nvSpPr>
          <p:spPr>
            <a:xfrm>
              <a:off x="6477" y="6409"/>
              <a:ext cx="6477229" cy="6623528"/>
            </a:xfrm>
            <a:custGeom>
              <a:avLst/>
              <a:gdLst/>
              <a:ahLst/>
              <a:cxnLst/>
              <a:rect l="l" t="t" r="r" b="b"/>
              <a:pathLst>
                <a:path w="6477229" h="6623528">
                  <a:moveTo>
                    <a:pt x="6477216" y="5531146"/>
                  </a:moveTo>
                  <a:cubicBezTo>
                    <a:pt x="6477216" y="6134450"/>
                    <a:pt x="5982926" y="6623527"/>
                    <a:pt x="5373149" y="6623527"/>
                  </a:cubicBezTo>
                  <a:lnTo>
                    <a:pt x="1104068" y="6623527"/>
                  </a:lnTo>
                  <a:cubicBezTo>
                    <a:pt x="494302" y="6623527"/>
                    <a:pt x="0" y="6134463"/>
                    <a:pt x="0" y="5531146"/>
                  </a:cubicBezTo>
                  <a:lnTo>
                    <a:pt x="0" y="1092368"/>
                  </a:lnTo>
                  <a:cubicBezTo>
                    <a:pt x="0" y="489064"/>
                    <a:pt x="494289" y="0"/>
                    <a:pt x="1104068" y="0"/>
                  </a:cubicBezTo>
                  <a:lnTo>
                    <a:pt x="5373161" y="0"/>
                  </a:lnTo>
                  <a:cubicBezTo>
                    <a:pt x="5982926" y="0"/>
                    <a:pt x="6477229" y="489064"/>
                    <a:pt x="6477229" y="1092368"/>
                  </a:cubicBezTo>
                  <a:lnTo>
                    <a:pt x="6477229" y="5531146"/>
                  </a:lnTo>
                  <a:close/>
                </a:path>
              </a:pathLst>
            </a:custGeom>
            <a:blipFill>
              <a:blip r:embed="rId5"/>
              <a:stretch>
                <a:fillRect l="-99" t="-6541" r="-100" b="-6544"/>
              </a:stretch>
            </a:blipFill>
          </p:spPr>
          <p:txBody>
            <a:bodyPr/>
            <a:lstStyle/>
            <a:p>
              <a:endParaRPr lang="en-IN"/>
            </a:p>
          </p:txBody>
        </p:sp>
      </p:grpSp>
      <p:grpSp>
        <p:nvGrpSpPr>
          <p:cNvPr id="10" name="Group 10"/>
          <p:cNvGrpSpPr/>
          <p:nvPr/>
        </p:nvGrpSpPr>
        <p:grpSpPr>
          <a:xfrm>
            <a:off x="14030731" y="1421692"/>
            <a:ext cx="1784786" cy="1824980"/>
            <a:chOff x="0" y="0"/>
            <a:chExt cx="6490170" cy="6636332"/>
          </a:xfrm>
        </p:grpSpPr>
        <p:sp>
          <p:nvSpPr>
            <p:cNvPr id="11" name="Freeform 11"/>
            <p:cNvSpPr/>
            <p:nvPr/>
          </p:nvSpPr>
          <p:spPr>
            <a:xfrm>
              <a:off x="6477" y="6409"/>
              <a:ext cx="6477229" cy="6623528"/>
            </a:xfrm>
            <a:custGeom>
              <a:avLst/>
              <a:gdLst/>
              <a:ahLst/>
              <a:cxnLst/>
              <a:rect l="l" t="t" r="r" b="b"/>
              <a:pathLst>
                <a:path w="6477229" h="6623528">
                  <a:moveTo>
                    <a:pt x="6477216" y="5531146"/>
                  </a:moveTo>
                  <a:cubicBezTo>
                    <a:pt x="6477216" y="6134450"/>
                    <a:pt x="5982926" y="6623527"/>
                    <a:pt x="5373149" y="6623527"/>
                  </a:cubicBezTo>
                  <a:lnTo>
                    <a:pt x="1104068" y="6623527"/>
                  </a:lnTo>
                  <a:cubicBezTo>
                    <a:pt x="494302" y="6623527"/>
                    <a:pt x="0" y="6134463"/>
                    <a:pt x="0" y="5531146"/>
                  </a:cubicBezTo>
                  <a:lnTo>
                    <a:pt x="0" y="1092368"/>
                  </a:lnTo>
                  <a:cubicBezTo>
                    <a:pt x="0" y="489064"/>
                    <a:pt x="494289" y="0"/>
                    <a:pt x="1104068" y="0"/>
                  </a:cubicBezTo>
                  <a:lnTo>
                    <a:pt x="5373161" y="0"/>
                  </a:lnTo>
                  <a:cubicBezTo>
                    <a:pt x="5982926" y="0"/>
                    <a:pt x="6477229" y="489064"/>
                    <a:pt x="6477229" y="1092368"/>
                  </a:cubicBezTo>
                  <a:lnTo>
                    <a:pt x="6477229" y="5531146"/>
                  </a:lnTo>
                  <a:close/>
                </a:path>
              </a:pathLst>
            </a:custGeom>
            <a:blipFill>
              <a:blip r:embed="rId6"/>
              <a:stretch>
                <a:fillRect t="-23477" b="-23477"/>
              </a:stretch>
            </a:blipFill>
          </p:spPr>
          <p:txBody>
            <a:bodyPr/>
            <a:lstStyle/>
            <a:p>
              <a:endParaRPr lang="en-IN"/>
            </a:p>
          </p:txBody>
        </p:sp>
      </p:grpSp>
      <p:sp>
        <p:nvSpPr>
          <p:cNvPr id="12" name="TextBox 12"/>
          <p:cNvSpPr txBox="1"/>
          <p:nvPr/>
        </p:nvSpPr>
        <p:spPr>
          <a:xfrm>
            <a:off x="17353161" y="9258300"/>
            <a:ext cx="272510"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1B2748"/>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8985282" y="0"/>
            <a:ext cx="9302718" cy="10507873"/>
          </a:xfrm>
          <a:custGeom>
            <a:avLst/>
            <a:gdLst/>
            <a:ahLst/>
            <a:cxnLst/>
            <a:rect l="l" t="t" r="r" b="b"/>
            <a:pathLst>
              <a:path w="9302718" h="10507873">
                <a:moveTo>
                  <a:pt x="0" y="0"/>
                </a:moveTo>
                <a:lnTo>
                  <a:pt x="9302718" y="0"/>
                </a:lnTo>
                <a:lnTo>
                  <a:pt x="9302718" y="10507873"/>
                </a:lnTo>
                <a:lnTo>
                  <a:pt x="0" y="10507873"/>
                </a:lnTo>
                <a:lnTo>
                  <a:pt x="0" y="0"/>
                </a:lnTo>
                <a:close/>
              </a:path>
            </a:pathLst>
          </a:custGeom>
          <a:blipFill>
            <a:blip r:embed="rId2"/>
            <a:stretch>
              <a:fillRect/>
            </a:stretch>
          </a:blipFill>
        </p:spPr>
        <p:txBody>
          <a:bodyPr/>
          <a:lstStyle/>
          <a:p>
            <a:endParaRPr lang="en-IN"/>
          </a:p>
        </p:txBody>
      </p:sp>
      <p:sp>
        <p:nvSpPr>
          <p:cNvPr id="3" name="Freeform 3"/>
          <p:cNvSpPr/>
          <p:nvPr/>
        </p:nvSpPr>
        <p:spPr>
          <a:xfrm>
            <a:off x="16057428" y="297033"/>
            <a:ext cx="2048550" cy="1390932"/>
          </a:xfrm>
          <a:custGeom>
            <a:avLst/>
            <a:gdLst/>
            <a:ahLst/>
            <a:cxnLst/>
            <a:rect l="l" t="t" r="r" b="b"/>
            <a:pathLst>
              <a:path w="2048550" h="1390932">
                <a:moveTo>
                  <a:pt x="0" y="0"/>
                </a:moveTo>
                <a:lnTo>
                  <a:pt x="2048550" y="0"/>
                </a:lnTo>
                <a:lnTo>
                  <a:pt x="2048550" y="1390933"/>
                </a:lnTo>
                <a:lnTo>
                  <a:pt x="0" y="139093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3920437"/>
            <a:ext cx="2933700" cy="1235338"/>
          </a:xfrm>
          <a:prstGeom prst="rect">
            <a:avLst/>
          </a:prstGeom>
        </p:spPr>
        <p:txBody>
          <a:bodyPr wrap="square" lIns="0" tIns="0" rIns="0" bIns="0" rtlCol="0" anchor="t">
            <a:spAutoFit/>
          </a:bodyPr>
          <a:lstStyle/>
          <a:p>
            <a:pPr algn="ctr">
              <a:lnSpc>
                <a:spcPts val="10500"/>
              </a:lnSpc>
              <a:spcBef>
                <a:spcPct val="0"/>
              </a:spcBef>
            </a:pPr>
            <a:r>
              <a:rPr lang="en-US" sz="7500" dirty="0">
                <a:solidFill>
                  <a:srgbClr val="192A4D"/>
                </a:solidFill>
                <a:latin typeface="Times New Roman"/>
                <a:ea typeface="Times New Roman"/>
                <a:cs typeface="Times New Roman"/>
                <a:sym typeface="Times New Roman"/>
              </a:rPr>
              <a:t>Pillar 1</a:t>
            </a:r>
          </a:p>
        </p:txBody>
      </p:sp>
      <p:sp>
        <p:nvSpPr>
          <p:cNvPr id="5" name="TextBox 5"/>
          <p:cNvSpPr txBox="1"/>
          <p:nvPr/>
        </p:nvSpPr>
        <p:spPr>
          <a:xfrm>
            <a:off x="1028700" y="4953000"/>
            <a:ext cx="5311229" cy="4000500"/>
          </a:xfrm>
          <a:prstGeom prst="rect">
            <a:avLst/>
          </a:prstGeom>
        </p:spPr>
        <p:txBody>
          <a:bodyPr lIns="0" tIns="0" rIns="0" bIns="0" rtlCol="0" anchor="t">
            <a:spAutoFit/>
          </a:bodyPr>
          <a:lstStyle/>
          <a:p>
            <a:pPr algn="l">
              <a:lnSpc>
                <a:spcPts val="10500"/>
              </a:lnSpc>
              <a:spcBef>
                <a:spcPct val="0"/>
              </a:spcBef>
            </a:pPr>
            <a:r>
              <a:rPr lang="en-US" sz="7500">
                <a:solidFill>
                  <a:srgbClr val="FFFFFF"/>
                </a:solidFill>
                <a:latin typeface="Times New Roman"/>
                <a:ea typeface="Times New Roman"/>
                <a:cs typeface="Times New Roman"/>
                <a:sym typeface="Times New Roman"/>
              </a:rPr>
              <a:t>Unified AI Predictive Data Core</a:t>
            </a:r>
          </a:p>
        </p:txBody>
      </p:sp>
      <p:sp>
        <p:nvSpPr>
          <p:cNvPr id="6" name="TextBox 6"/>
          <p:cNvSpPr txBox="1"/>
          <p:nvPr/>
        </p:nvSpPr>
        <p:spPr>
          <a:xfrm>
            <a:off x="17196840" y="9210675"/>
            <a:ext cx="277320"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2832" y="9210675"/>
            <a:ext cx="285335"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13</a:t>
            </a:r>
          </a:p>
        </p:txBody>
      </p:sp>
      <p:sp>
        <p:nvSpPr>
          <p:cNvPr id="3" name="TextBox 3"/>
          <p:cNvSpPr txBox="1"/>
          <p:nvPr/>
        </p:nvSpPr>
        <p:spPr>
          <a:xfrm>
            <a:off x="1028700" y="414306"/>
            <a:ext cx="14169573"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Why Walmart Needs a</a:t>
            </a:r>
            <a:r>
              <a:rPr lang="en-US" sz="5000" b="1" u="none" strike="noStrike">
                <a:solidFill>
                  <a:srgbClr val="1B2748"/>
                </a:solidFill>
                <a:latin typeface="Times New Roman Bold"/>
                <a:ea typeface="Times New Roman Bold"/>
                <a:cs typeface="Times New Roman Bold"/>
                <a:sym typeface="Times New Roman Bold"/>
              </a:rPr>
              <a:t> Unified Predictive Data Core</a:t>
            </a:r>
          </a:p>
        </p:txBody>
      </p:sp>
      <p:grpSp>
        <p:nvGrpSpPr>
          <p:cNvPr id="4" name="Group 4"/>
          <p:cNvGrpSpPr/>
          <p:nvPr/>
        </p:nvGrpSpPr>
        <p:grpSpPr>
          <a:xfrm>
            <a:off x="1299085" y="9069831"/>
            <a:ext cx="15689830" cy="606152"/>
            <a:chOff x="0" y="0"/>
            <a:chExt cx="20919774" cy="808203"/>
          </a:xfrm>
        </p:grpSpPr>
        <p:grpSp>
          <p:nvGrpSpPr>
            <p:cNvPr id="5" name="Group 5"/>
            <p:cNvGrpSpPr/>
            <p:nvPr/>
          </p:nvGrpSpPr>
          <p:grpSpPr>
            <a:xfrm>
              <a:off x="0" y="0"/>
              <a:ext cx="20919774" cy="808203"/>
              <a:chOff x="0" y="0"/>
              <a:chExt cx="4132301" cy="159645"/>
            </a:xfrm>
          </p:grpSpPr>
          <p:sp>
            <p:nvSpPr>
              <p:cNvPr id="6" name="Freeform 6"/>
              <p:cNvSpPr/>
              <p:nvPr/>
            </p:nvSpPr>
            <p:spPr>
              <a:xfrm>
                <a:off x="0" y="0"/>
                <a:ext cx="4132301" cy="159645"/>
              </a:xfrm>
              <a:custGeom>
                <a:avLst/>
                <a:gdLst/>
                <a:ahLst/>
                <a:cxnLst/>
                <a:rect l="l" t="t" r="r" b="b"/>
                <a:pathLst>
                  <a:path w="4132301" h="159645">
                    <a:moveTo>
                      <a:pt x="0" y="0"/>
                    </a:moveTo>
                    <a:lnTo>
                      <a:pt x="4132301" y="0"/>
                    </a:lnTo>
                    <a:lnTo>
                      <a:pt x="4132301" y="159645"/>
                    </a:lnTo>
                    <a:lnTo>
                      <a:pt x="0" y="159645"/>
                    </a:lnTo>
                    <a:close/>
                  </a:path>
                </a:pathLst>
              </a:custGeom>
              <a:solidFill>
                <a:srgbClr val="FEFEFE"/>
              </a:solidFill>
              <a:ln w="9525" cap="sq">
                <a:solidFill>
                  <a:srgbClr val="000000"/>
                </a:solidFill>
                <a:prstDash val="solid"/>
                <a:miter/>
              </a:ln>
            </p:spPr>
            <p:txBody>
              <a:bodyPr/>
              <a:lstStyle/>
              <a:p>
                <a:endParaRPr lang="en-IN"/>
              </a:p>
            </p:txBody>
          </p:sp>
          <p:sp>
            <p:nvSpPr>
              <p:cNvPr id="7" name="TextBox 7"/>
              <p:cNvSpPr txBox="1"/>
              <p:nvPr/>
            </p:nvSpPr>
            <p:spPr>
              <a:xfrm>
                <a:off x="0" y="-57150"/>
                <a:ext cx="4132301" cy="216795"/>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53225" y="133987"/>
              <a:ext cx="20613323" cy="627253"/>
            </a:xfrm>
            <a:prstGeom prst="rect">
              <a:avLst/>
            </a:prstGeom>
          </p:spPr>
          <p:txBody>
            <a:bodyPr lIns="0" tIns="0" rIns="0" bIns="0" rtlCol="0" anchor="t">
              <a:spAutoFit/>
            </a:bodyPr>
            <a:lstStyle/>
            <a:p>
              <a:pPr algn="ctr">
                <a:lnSpc>
                  <a:spcPts val="1871"/>
                </a:lnSpc>
              </a:pPr>
              <a:r>
                <a:rPr lang="en-US" sz="1599" b="1">
                  <a:solidFill>
                    <a:srgbClr val="000000"/>
                  </a:solidFill>
                  <a:latin typeface="Times New Roman Bold"/>
                  <a:ea typeface="Times New Roman Bold"/>
                  <a:cs typeface="Times New Roman Bold"/>
                  <a:sym typeface="Times New Roman Bold"/>
                </a:rPr>
                <a:t>A UNIFIED DATA CORE GIVES WALMART THE CONSISTENT IDENTITY, INVENTORY ACCURACY, AND REAL-TIME SIGNALS REQUIRED FOR PREDICTIVE AI.</a:t>
              </a:r>
            </a:p>
          </p:txBody>
        </p:sp>
      </p:grpSp>
      <p:grpSp>
        <p:nvGrpSpPr>
          <p:cNvPr id="9" name="Group 9"/>
          <p:cNvGrpSpPr/>
          <p:nvPr/>
        </p:nvGrpSpPr>
        <p:grpSpPr>
          <a:xfrm rot="-5400000">
            <a:off x="8331832" y="-5450641"/>
            <a:ext cx="1624336" cy="17308811"/>
            <a:chOff x="0" y="0"/>
            <a:chExt cx="566925" cy="6041115"/>
          </a:xfrm>
        </p:grpSpPr>
        <p:sp>
          <p:nvSpPr>
            <p:cNvPr id="10" name="Freeform 10"/>
            <p:cNvSpPr/>
            <p:nvPr/>
          </p:nvSpPr>
          <p:spPr>
            <a:xfrm>
              <a:off x="0" y="0"/>
              <a:ext cx="566925" cy="6041115"/>
            </a:xfrm>
            <a:custGeom>
              <a:avLst/>
              <a:gdLst/>
              <a:ahLst/>
              <a:cxnLst/>
              <a:rect l="l" t="t" r="r" b="b"/>
              <a:pathLst>
                <a:path w="566925" h="6041115">
                  <a:moveTo>
                    <a:pt x="0" y="0"/>
                  </a:moveTo>
                  <a:lnTo>
                    <a:pt x="566925" y="0"/>
                  </a:lnTo>
                  <a:lnTo>
                    <a:pt x="566925" y="6041115"/>
                  </a:lnTo>
                  <a:lnTo>
                    <a:pt x="0" y="6041115"/>
                  </a:lnTo>
                  <a:close/>
                </a:path>
              </a:pathLst>
            </a:custGeom>
            <a:solidFill>
              <a:srgbClr val="1B2748"/>
            </a:solidFill>
            <a:ln w="66675" cap="sq">
              <a:gradFill>
                <a:gsLst>
                  <a:gs pos="0">
                    <a:srgbClr val="38B8C3">
                      <a:alpha val="53500"/>
                    </a:srgbClr>
                  </a:gs>
                  <a:gs pos="50000">
                    <a:srgbClr val="37B7C3">
                      <a:alpha val="100000"/>
                    </a:srgbClr>
                  </a:gs>
                  <a:gs pos="100000">
                    <a:srgbClr val="37B7C3">
                      <a:alpha val="100000"/>
                    </a:srgbClr>
                  </a:gs>
                </a:gsLst>
                <a:lin ang="0"/>
              </a:gradFill>
              <a:prstDash val="solid"/>
              <a:miter/>
            </a:ln>
          </p:spPr>
          <p:txBody>
            <a:bodyPr/>
            <a:lstStyle/>
            <a:p>
              <a:endParaRPr lang="en-IN"/>
            </a:p>
          </p:txBody>
        </p:sp>
        <p:sp>
          <p:nvSpPr>
            <p:cNvPr id="11" name="TextBox 11"/>
            <p:cNvSpPr txBox="1"/>
            <p:nvPr/>
          </p:nvSpPr>
          <p:spPr>
            <a:xfrm>
              <a:off x="0" y="-57150"/>
              <a:ext cx="566925" cy="609826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28700" y="2733045"/>
            <a:ext cx="4561308" cy="931915"/>
          </a:xfrm>
          <a:prstGeom prst="rect">
            <a:avLst/>
          </a:prstGeom>
        </p:spPr>
        <p:txBody>
          <a:bodyPr lIns="0" tIns="0" rIns="0" bIns="0" rtlCol="0" anchor="t">
            <a:spAutoFit/>
          </a:bodyPr>
          <a:lstStyle/>
          <a:p>
            <a:pPr algn="ctr">
              <a:lnSpc>
                <a:spcPts val="2453"/>
              </a:lnSpc>
            </a:pPr>
            <a:r>
              <a:rPr lang="en-US" sz="2097" b="1">
                <a:solidFill>
                  <a:srgbClr val="FFFFFF"/>
                </a:solidFill>
                <a:latin typeface="Times New Roman Bold"/>
                <a:ea typeface="Times New Roman Bold"/>
                <a:cs typeface="Times New Roman Bold"/>
                <a:sym typeface="Times New Roman Bold"/>
              </a:rPr>
              <a:t>PROBLEM: </a:t>
            </a:r>
          </a:p>
          <a:p>
            <a:pPr algn="ctr">
              <a:lnSpc>
                <a:spcPts val="2453"/>
              </a:lnSpc>
            </a:pPr>
            <a:r>
              <a:rPr lang="en-US" sz="2097" b="1">
                <a:solidFill>
                  <a:srgbClr val="FFFFFF"/>
                </a:solidFill>
                <a:latin typeface="Times New Roman Bold"/>
                <a:ea typeface="Times New Roman Bold"/>
                <a:cs typeface="Times New Roman Bold"/>
                <a:sym typeface="Times New Roman Bold"/>
              </a:rPr>
              <a:t>TODAY’S SYSTEM IS FRAGMENTED</a:t>
            </a:r>
          </a:p>
        </p:txBody>
      </p:sp>
      <p:sp>
        <p:nvSpPr>
          <p:cNvPr id="13" name="TextBox 13"/>
          <p:cNvSpPr txBox="1"/>
          <p:nvPr/>
        </p:nvSpPr>
        <p:spPr>
          <a:xfrm>
            <a:off x="489594" y="4316790"/>
            <a:ext cx="5681792" cy="3880104"/>
          </a:xfrm>
          <a:prstGeom prst="rect">
            <a:avLst/>
          </a:prstGeom>
        </p:spPr>
        <p:txBody>
          <a:bodyPr lIns="0" tIns="0" rIns="0" bIns="0" rtlCol="0" anchor="t">
            <a:spAutoFit/>
          </a:bodyPr>
          <a:lstStyle/>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Customer identity is split across app, store receipts, and Walmart+.</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Product and inventory truth differ across POS, backroom, and shelf-level signals.</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Forecasting relies on batch pipelines → delays real-time decisions.</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Personalization logic exists separately in app, web, and store systems.</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Because signals don’t connect, AI predictions and recommendations become inconsistent.</a:t>
            </a:r>
          </a:p>
          <a:p>
            <a:pPr algn="l">
              <a:lnSpc>
                <a:spcPts val="2808"/>
              </a:lnSpc>
            </a:pPr>
            <a:endParaRPr lang="en-US" sz="1800">
              <a:solidFill>
                <a:srgbClr val="000000"/>
              </a:solidFill>
              <a:latin typeface="Times New Roman"/>
              <a:ea typeface="Times New Roman"/>
              <a:cs typeface="Times New Roman"/>
              <a:sym typeface="Times New Roman"/>
            </a:endParaRPr>
          </a:p>
        </p:txBody>
      </p:sp>
      <p:sp>
        <p:nvSpPr>
          <p:cNvPr id="14" name="TextBox 14"/>
          <p:cNvSpPr txBox="1"/>
          <p:nvPr/>
        </p:nvSpPr>
        <p:spPr>
          <a:xfrm>
            <a:off x="7005943" y="4316790"/>
            <a:ext cx="4939277" cy="3880104"/>
          </a:xfrm>
          <a:prstGeom prst="rect">
            <a:avLst/>
          </a:prstGeom>
        </p:spPr>
        <p:txBody>
          <a:bodyPr lIns="0" tIns="0" rIns="0" bIns="0" rtlCol="0" anchor="t">
            <a:spAutoFit/>
          </a:bodyPr>
          <a:lstStyle/>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No unified identifier linking app, store, and Walmart+ behavior.</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Real-time events (POS, app actions, sensors) processed in slow cycles.</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Legacy schemas prevent departments from sharing the same “truth.”</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Product and inventory systems built independently across channels.</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Luminate operates separately from customer identity data.</a:t>
            </a:r>
          </a:p>
          <a:p>
            <a:pPr algn="l">
              <a:lnSpc>
                <a:spcPts val="2808"/>
              </a:lnSpc>
            </a:pPr>
            <a:endParaRPr lang="en-US" sz="1800">
              <a:solidFill>
                <a:srgbClr val="000000"/>
              </a:solidFill>
              <a:latin typeface="Times New Roman"/>
              <a:ea typeface="Times New Roman"/>
              <a:cs typeface="Times New Roman"/>
              <a:sym typeface="Times New Roman"/>
            </a:endParaRPr>
          </a:p>
        </p:txBody>
      </p:sp>
      <p:sp>
        <p:nvSpPr>
          <p:cNvPr id="15" name="TextBox 15"/>
          <p:cNvSpPr txBox="1"/>
          <p:nvPr/>
        </p:nvSpPr>
        <p:spPr>
          <a:xfrm>
            <a:off x="7299887" y="2885445"/>
            <a:ext cx="4247201" cy="627115"/>
          </a:xfrm>
          <a:prstGeom prst="rect">
            <a:avLst/>
          </a:prstGeom>
        </p:spPr>
        <p:txBody>
          <a:bodyPr lIns="0" tIns="0" rIns="0" bIns="0" rtlCol="0" anchor="t">
            <a:spAutoFit/>
          </a:bodyPr>
          <a:lstStyle/>
          <a:p>
            <a:pPr algn="ctr">
              <a:lnSpc>
                <a:spcPts val="2453"/>
              </a:lnSpc>
            </a:pPr>
            <a:r>
              <a:rPr lang="en-US" sz="2097" b="1">
                <a:solidFill>
                  <a:srgbClr val="FFFFFF"/>
                </a:solidFill>
                <a:latin typeface="Times New Roman Bold"/>
                <a:ea typeface="Times New Roman Bold"/>
                <a:cs typeface="Times New Roman Bold"/>
                <a:sym typeface="Times New Roman Bold"/>
              </a:rPr>
              <a:t>ROOT CAUSE: </a:t>
            </a:r>
          </a:p>
          <a:p>
            <a:pPr algn="ctr">
              <a:lnSpc>
                <a:spcPts val="2453"/>
              </a:lnSpc>
            </a:pPr>
            <a:r>
              <a:rPr lang="en-US" sz="2097" b="1">
                <a:solidFill>
                  <a:srgbClr val="FFFFFF"/>
                </a:solidFill>
                <a:latin typeface="Times New Roman Bold"/>
                <a:ea typeface="Times New Roman Bold"/>
                <a:cs typeface="Times New Roman Bold"/>
                <a:sym typeface="Times New Roman Bold"/>
              </a:rPr>
              <a:t>WHY THESE ISSUES EXIST</a:t>
            </a:r>
          </a:p>
        </p:txBody>
      </p:sp>
      <p:sp>
        <p:nvSpPr>
          <p:cNvPr id="16" name="TextBox 16"/>
          <p:cNvSpPr txBox="1"/>
          <p:nvPr/>
        </p:nvSpPr>
        <p:spPr>
          <a:xfrm>
            <a:off x="12781597" y="4316790"/>
            <a:ext cx="4935633" cy="3880104"/>
          </a:xfrm>
          <a:prstGeom prst="rect">
            <a:avLst/>
          </a:prstGeom>
        </p:spPr>
        <p:txBody>
          <a:bodyPr lIns="0" tIns="0" rIns="0" bIns="0" rtlCol="0" anchor="t">
            <a:spAutoFit/>
          </a:bodyPr>
          <a:lstStyle/>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One identity graph combining Walmart+, app login, and store receipt data.</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Real-time pipeline ingesting POS, app clicks, shelf sensors, and fulfillment events.</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Single product &amp; inventory truth accessible across all teams.</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Connected customer → item → inventory → behavior signals.</a:t>
            </a:r>
          </a:p>
          <a:p>
            <a:pPr marL="388620" lvl="1" indent="-194310" algn="l">
              <a:lnSpc>
                <a:spcPts val="2808"/>
              </a:lnSpc>
              <a:buFont typeface="Arial"/>
              <a:buChar char="•"/>
            </a:pPr>
            <a:r>
              <a:rPr lang="en-US" sz="1800">
                <a:solidFill>
                  <a:srgbClr val="000000"/>
                </a:solidFill>
                <a:latin typeface="Times New Roman"/>
                <a:ea typeface="Times New Roman"/>
                <a:cs typeface="Times New Roman"/>
                <a:sym typeface="Times New Roman"/>
              </a:rPr>
              <a:t>Shared foundation for forecasting, personalization, replenishment, and CX tools.</a:t>
            </a:r>
          </a:p>
          <a:p>
            <a:pPr algn="l">
              <a:lnSpc>
                <a:spcPts val="2808"/>
              </a:lnSpc>
            </a:pPr>
            <a:endParaRPr lang="en-US" sz="1800">
              <a:solidFill>
                <a:srgbClr val="000000"/>
              </a:solidFill>
              <a:latin typeface="Times New Roman"/>
              <a:ea typeface="Times New Roman"/>
              <a:cs typeface="Times New Roman"/>
              <a:sym typeface="Times New Roman"/>
            </a:endParaRPr>
          </a:p>
        </p:txBody>
      </p:sp>
      <p:sp>
        <p:nvSpPr>
          <p:cNvPr id="17" name="TextBox 17"/>
          <p:cNvSpPr txBox="1"/>
          <p:nvPr/>
        </p:nvSpPr>
        <p:spPr>
          <a:xfrm>
            <a:off x="13160719" y="2733045"/>
            <a:ext cx="3540460" cy="931915"/>
          </a:xfrm>
          <a:prstGeom prst="rect">
            <a:avLst/>
          </a:prstGeom>
        </p:spPr>
        <p:txBody>
          <a:bodyPr lIns="0" tIns="0" rIns="0" bIns="0" rtlCol="0" anchor="t">
            <a:spAutoFit/>
          </a:bodyPr>
          <a:lstStyle/>
          <a:p>
            <a:pPr algn="ctr">
              <a:lnSpc>
                <a:spcPts val="2453"/>
              </a:lnSpc>
            </a:pPr>
            <a:r>
              <a:rPr lang="en-US" sz="2097" b="1">
                <a:solidFill>
                  <a:srgbClr val="FFFFFF"/>
                </a:solidFill>
                <a:latin typeface="Times New Roman Bold"/>
                <a:ea typeface="Times New Roman Bold"/>
                <a:cs typeface="Times New Roman Bold"/>
                <a:sym typeface="Times New Roman Bold"/>
              </a:rPr>
              <a:t>SOLUTION: </a:t>
            </a:r>
          </a:p>
          <a:p>
            <a:pPr algn="ctr">
              <a:lnSpc>
                <a:spcPts val="2453"/>
              </a:lnSpc>
            </a:pPr>
            <a:r>
              <a:rPr lang="en-US" sz="2097" b="1">
                <a:solidFill>
                  <a:srgbClr val="FFFFFF"/>
                </a:solidFill>
                <a:latin typeface="Times New Roman Bold"/>
                <a:ea typeface="Times New Roman Bold"/>
                <a:cs typeface="Times New Roman Bold"/>
                <a:sym typeface="Times New Roman Bold"/>
              </a:rPr>
              <a:t>UNIFIED PREDICTIVE DATA CORE</a:t>
            </a:r>
          </a:p>
        </p:txBody>
      </p:sp>
      <p:sp>
        <p:nvSpPr>
          <p:cNvPr id="18" name="AutoShape 18"/>
          <p:cNvSpPr/>
          <p:nvPr/>
        </p:nvSpPr>
        <p:spPr>
          <a:xfrm flipH="1">
            <a:off x="6588664" y="4555083"/>
            <a:ext cx="0" cy="3355895"/>
          </a:xfrm>
          <a:prstGeom prst="line">
            <a:avLst/>
          </a:prstGeom>
          <a:ln w="38100" cap="flat">
            <a:solidFill>
              <a:srgbClr val="050041"/>
            </a:solidFill>
            <a:prstDash val="solid"/>
            <a:headEnd type="none" w="sm" len="sm"/>
            <a:tailEnd type="none" w="sm" len="sm"/>
          </a:ln>
        </p:spPr>
        <p:txBody>
          <a:bodyPr/>
          <a:lstStyle/>
          <a:p>
            <a:endParaRPr lang="en-IN"/>
          </a:p>
        </p:txBody>
      </p:sp>
      <p:sp>
        <p:nvSpPr>
          <p:cNvPr id="19" name="AutoShape 19"/>
          <p:cNvSpPr/>
          <p:nvPr/>
        </p:nvSpPr>
        <p:spPr>
          <a:xfrm>
            <a:off x="12364319" y="4555083"/>
            <a:ext cx="0" cy="3355895"/>
          </a:xfrm>
          <a:prstGeom prst="line">
            <a:avLst/>
          </a:prstGeom>
          <a:ln w="38100" cap="flat">
            <a:solidFill>
              <a:srgbClr val="050041"/>
            </a:solidFill>
            <a:prstDash val="solid"/>
            <a:headEnd type="none" w="sm" len="sm"/>
            <a:tailEnd type="none" w="sm" len="sm"/>
          </a:ln>
        </p:spPr>
        <p:txBody>
          <a:bodyPr/>
          <a:lstStyle/>
          <a:p>
            <a:endParaRPr lang="en-IN"/>
          </a:p>
        </p:txBody>
      </p:sp>
      <p:sp>
        <p:nvSpPr>
          <p:cNvPr id="20" name="Freeform 20"/>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89626" y="9210675"/>
            <a:ext cx="291747"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14</a:t>
            </a:r>
          </a:p>
        </p:txBody>
      </p:sp>
      <p:grpSp>
        <p:nvGrpSpPr>
          <p:cNvPr id="3" name="Group 3"/>
          <p:cNvGrpSpPr/>
          <p:nvPr/>
        </p:nvGrpSpPr>
        <p:grpSpPr>
          <a:xfrm>
            <a:off x="8882274" y="2149078"/>
            <a:ext cx="5283958" cy="528395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BB30"/>
            </a:solidFill>
          </p:spPr>
          <p:txBody>
            <a:bodyPr/>
            <a:lstStyle/>
            <a:p>
              <a:endParaRPr lang="en-IN"/>
            </a:p>
          </p:txBody>
        </p:sp>
        <p:sp>
          <p:nvSpPr>
            <p:cNvPr id="5" name="TextBox 5"/>
            <p:cNvSpPr txBox="1"/>
            <p:nvPr/>
          </p:nvSpPr>
          <p:spPr>
            <a:xfrm>
              <a:off x="76200" y="19050"/>
              <a:ext cx="660400" cy="717550"/>
            </a:xfrm>
            <a:prstGeom prst="rect">
              <a:avLst/>
            </a:prstGeom>
          </p:spPr>
          <p:txBody>
            <a:bodyPr lIns="53400" tIns="53400" rIns="53400" bIns="53400" rtlCol="0" anchor="ctr"/>
            <a:lstStyle/>
            <a:p>
              <a:pPr algn="ctr">
                <a:lnSpc>
                  <a:spcPts val="2659"/>
                </a:lnSpc>
              </a:pPr>
              <a:endParaRPr/>
            </a:p>
          </p:txBody>
        </p:sp>
      </p:grpSp>
      <p:sp>
        <p:nvSpPr>
          <p:cNvPr id="6" name="TextBox 6"/>
          <p:cNvSpPr txBox="1"/>
          <p:nvPr/>
        </p:nvSpPr>
        <p:spPr>
          <a:xfrm>
            <a:off x="1028700" y="1465921"/>
            <a:ext cx="16626080" cy="902932"/>
          </a:xfrm>
          <a:prstGeom prst="rect">
            <a:avLst/>
          </a:prstGeom>
        </p:spPr>
        <p:txBody>
          <a:bodyPr lIns="0" tIns="0" rIns="0" bIns="0" rtlCol="0" anchor="t">
            <a:spAutoFit/>
          </a:bodyPr>
          <a:lstStyle/>
          <a:p>
            <a:pPr algn="l">
              <a:lnSpc>
                <a:spcPts val="2328"/>
              </a:lnSpc>
            </a:pPr>
            <a:r>
              <a:rPr lang="en-US" sz="1990" b="1">
                <a:solidFill>
                  <a:srgbClr val="000000"/>
                </a:solidFill>
                <a:latin typeface="Times New Roman Bold"/>
                <a:ea typeface="Times New Roman Bold"/>
                <a:cs typeface="Times New Roman Bold"/>
                <a:sym typeface="Times New Roman Bold"/>
              </a:rPr>
              <a:t>PREDICTIVE AI RELIES ON FOUR TYPES OF SIGNALS: EVENTS, IDENTITY, PRODUCT &amp; INVENTORY CONTEXT, AND HOUSEHOLD PATTERNS. WALMART GENERATES ALL FOUR TODAY, BUT THEY EXIST IN SEPARATE SYSTEMS.</a:t>
            </a:r>
          </a:p>
          <a:p>
            <a:pPr algn="l">
              <a:lnSpc>
                <a:spcPts val="2328"/>
              </a:lnSpc>
            </a:pPr>
            <a:endParaRPr lang="en-US" sz="1990" b="1">
              <a:solidFill>
                <a:srgbClr val="000000"/>
              </a:solidFill>
              <a:latin typeface="Times New Roman Bold"/>
              <a:ea typeface="Times New Roman Bold"/>
              <a:cs typeface="Times New Roman Bold"/>
              <a:sym typeface="Times New Roman Bold"/>
            </a:endParaRPr>
          </a:p>
        </p:txBody>
      </p:sp>
      <p:grpSp>
        <p:nvGrpSpPr>
          <p:cNvPr id="7" name="Group 7"/>
          <p:cNvGrpSpPr/>
          <p:nvPr/>
        </p:nvGrpSpPr>
        <p:grpSpPr>
          <a:xfrm>
            <a:off x="244561" y="2149078"/>
            <a:ext cx="5132323" cy="513232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BB30"/>
            </a:solidFill>
          </p:spPr>
          <p:txBody>
            <a:bodyPr/>
            <a:lstStyle/>
            <a:p>
              <a:endParaRPr lang="en-IN"/>
            </a:p>
          </p:txBody>
        </p:sp>
        <p:sp>
          <p:nvSpPr>
            <p:cNvPr id="9" name="TextBox 9"/>
            <p:cNvSpPr txBox="1"/>
            <p:nvPr/>
          </p:nvSpPr>
          <p:spPr>
            <a:xfrm>
              <a:off x="76200" y="19050"/>
              <a:ext cx="660400" cy="717550"/>
            </a:xfrm>
            <a:prstGeom prst="rect">
              <a:avLst/>
            </a:prstGeom>
          </p:spPr>
          <p:txBody>
            <a:bodyPr lIns="53400" tIns="53400" rIns="53400" bIns="53400" rtlCol="0" anchor="ctr"/>
            <a:lstStyle/>
            <a:p>
              <a:pPr algn="ctr">
                <a:lnSpc>
                  <a:spcPts val="2659"/>
                </a:lnSpc>
              </a:pPr>
              <a:endParaRPr/>
            </a:p>
          </p:txBody>
        </p:sp>
      </p:grpSp>
      <p:grpSp>
        <p:nvGrpSpPr>
          <p:cNvPr id="10" name="Group 10"/>
          <p:cNvGrpSpPr/>
          <p:nvPr/>
        </p:nvGrpSpPr>
        <p:grpSpPr>
          <a:xfrm>
            <a:off x="1129676" y="2721450"/>
            <a:ext cx="3237177" cy="1097819"/>
            <a:chOff x="0" y="0"/>
            <a:chExt cx="1351281" cy="458258"/>
          </a:xfrm>
        </p:grpSpPr>
        <p:sp>
          <p:nvSpPr>
            <p:cNvPr id="11" name="Freeform 11"/>
            <p:cNvSpPr/>
            <p:nvPr/>
          </p:nvSpPr>
          <p:spPr>
            <a:xfrm>
              <a:off x="0" y="0"/>
              <a:ext cx="1351281" cy="458258"/>
            </a:xfrm>
            <a:custGeom>
              <a:avLst/>
              <a:gdLst/>
              <a:ahLst/>
              <a:cxnLst/>
              <a:rect l="l" t="t" r="r" b="b"/>
              <a:pathLst>
                <a:path w="1351281" h="458258">
                  <a:moveTo>
                    <a:pt x="1148081" y="0"/>
                  </a:moveTo>
                  <a:cubicBezTo>
                    <a:pt x="1260305" y="0"/>
                    <a:pt x="1351281" y="102585"/>
                    <a:pt x="1351281" y="229129"/>
                  </a:cubicBezTo>
                  <a:cubicBezTo>
                    <a:pt x="1351281" y="355673"/>
                    <a:pt x="1260305" y="458258"/>
                    <a:pt x="1148081" y="458258"/>
                  </a:cubicBezTo>
                  <a:lnTo>
                    <a:pt x="203200" y="458258"/>
                  </a:lnTo>
                  <a:cubicBezTo>
                    <a:pt x="90976" y="458258"/>
                    <a:pt x="0" y="355673"/>
                    <a:pt x="0" y="229129"/>
                  </a:cubicBezTo>
                  <a:cubicBezTo>
                    <a:pt x="0" y="102585"/>
                    <a:pt x="90976" y="0"/>
                    <a:pt x="203200" y="0"/>
                  </a:cubicBezTo>
                  <a:close/>
                </a:path>
              </a:pathLst>
            </a:custGeom>
            <a:solidFill>
              <a:srgbClr val="1C74CB"/>
            </a:solidFill>
          </p:spPr>
          <p:txBody>
            <a:bodyPr/>
            <a:lstStyle/>
            <a:p>
              <a:endParaRPr lang="en-IN"/>
            </a:p>
          </p:txBody>
        </p:sp>
        <p:sp>
          <p:nvSpPr>
            <p:cNvPr id="12" name="TextBox 12"/>
            <p:cNvSpPr txBox="1"/>
            <p:nvPr/>
          </p:nvSpPr>
          <p:spPr>
            <a:xfrm>
              <a:off x="0" y="0"/>
              <a:ext cx="1351281" cy="458258"/>
            </a:xfrm>
            <a:prstGeom prst="rect">
              <a:avLst/>
            </a:prstGeom>
          </p:spPr>
          <p:txBody>
            <a:bodyPr lIns="50800" tIns="50800" rIns="50800" bIns="50800" rtlCol="0" anchor="ctr"/>
            <a:lstStyle/>
            <a:p>
              <a:pPr algn="ctr">
                <a:lnSpc>
                  <a:spcPts val="2732"/>
                </a:lnSpc>
              </a:pPr>
              <a:endParaRPr/>
            </a:p>
          </p:txBody>
        </p:sp>
      </p:grpSp>
      <p:sp>
        <p:nvSpPr>
          <p:cNvPr id="13" name="TextBox 13"/>
          <p:cNvSpPr txBox="1"/>
          <p:nvPr/>
        </p:nvSpPr>
        <p:spPr>
          <a:xfrm>
            <a:off x="1129676" y="2769075"/>
            <a:ext cx="3123881" cy="1050194"/>
          </a:xfrm>
          <a:prstGeom prst="rect">
            <a:avLst/>
          </a:prstGeom>
        </p:spPr>
        <p:txBody>
          <a:bodyPr lIns="0" tIns="0" rIns="0" bIns="0" rtlCol="0" anchor="t">
            <a:spAutoFit/>
          </a:bodyPr>
          <a:lstStyle/>
          <a:p>
            <a:pPr algn="ctr">
              <a:lnSpc>
                <a:spcPts val="2732"/>
              </a:lnSpc>
            </a:pPr>
            <a:r>
              <a:rPr lang="en-US" sz="2417" b="1" spc="-72">
                <a:solidFill>
                  <a:srgbClr val="FFFFFF"/>
                </a:solidFill>
                <a:latin typeface="Times New Roman Bold"/>
                <a:ea typeface="Times New Roman Bold"/>
                <a:cs typeface="Times New Roman Bold"/>
                <a:sym typeface="Times New Roman Bold"/>
              </a:rPr>
              <a:t>EVENTS DATA </a:t>
            </a:r>
          </a:p>
          <a:p>
            <a:pPr algn="ctr">
              <a:lnSpc>
                <a:spcPts val="2732"/>
              </a:lnSpc>
            </a:pPr>
            <a:r>
              <a:rPr lang="en-US" sz="2417" b="1" spc="-72">
                <a:solidFill>
                  <a:srgbClr val="FFFFFF"/>
                </a:solidFill>
                <a:latin typeface="Times New Roman Bold"/>
                <a:ea typeface="Times New Roman Bold"/>
                <a:cs typeface="Times New Roman Bold"/>
                <a:sym typeface="Times New Roman Bold"/>
              </a:rPr>
              <a:t> What’s happening right now</a:t>
            </a:r>
          </a:p>
        </p:txBody>
      </p:sp>
      <p:sp>
        <p:nvSpPr>
          <p:cNvPr id="14" name="TextBox 14"/>
          <p:cNvSpPr txBox="1"/>
          <p:nvPr/>
        </p:nvSpPr>
        <p:spPr>
          <a:xfrm>
            <a:off x="892068" y="3981194"/>
            <a:ext cx="3925120" cy="2890925"/>
          </a:xfrm>
          <a:prstGeom prst="rect">
            <a:avLst/>
          </a:prstGeom>
        </p:spPr>
        <p:txBody>
          <a:bodyPr lIns="0" tIns="0" rIns="0" bIns="0" rtlCol="0" anchor="t">
            <a:spAutoFit/>
          </a:bodyPr>
          <a:lstStyle/>
          <a:p>
            <a:pPr marL="385345" lvl="1" indent="-192673" algn="l">
              <a:lnSpc>
                <a:spcPts val="2123"/>
              </a:lnSpc>
              <a:buFont typeface="Arial"/>
              <a:buChar char="•"/>
            </a:pPr>
            <a:r>
              <a:rPr lang="en-US" sz="1784">
                <a:solidFill>
                  <a:srgbClr val="000000"/>
                </a:solidFill>
                <a:latin typeface="Times New Roman"/>
                <a:ea typeface="Times New Roman"/>
                <a:cs typeface="Times New Roman"/>
                <a:sym typeface="Times New Roman"/>
              </a:rPr>
              <a:t>POS transactions (items scanned, quantity, timing).</a:t>
            </a:r>
          </a:p>
          <a:p>
            <a:pPr marL="385345" lvl="1" indent="-192673" algn="l">
              <a:lnSpc>
                <a:spcPts val="2123"/>
              </a:lnSpc>
              <a:buFont typeface="Arial"/>
              <a:buChar char="•"/>
            </a:pPr>
            <a:r>
              <a:rPr lang="en-US" sz="1784">
                <a:solidFill>
                  <a:srgbClr val="000000"/>
                </a:solidFill>
                <a:latin typeface="Times New Roman"/>
                <a:ea typeface="Times New Roman"/>
                <a:cs typeface="Times New Roman"/>
                <a:sym typeface="Times New Roman"/>
              </a:rPr>
              <a:t>App behavior: search, clicks, add-to-cart, dwell time.</a:t>
            </a:r>
          </a:p>
          <a:p>
            <a:pPr marL="385345" lvl="1" indent="-192673" algn="l">
              <a:lnSpc>
                <a:spcPts val="2123"/>
              </a:lnSpc>
              <a:buFont typeface="Arial"/>
              <a:buChar char="•"/>
            </a:pPr>
            <a:r>
              <a:rPr lang="en-US" sz="1784">
                <a:solidFill>
                  <a:srgbClr val="000000"/>
                </a:solidFill>
                <a:latin typeface="Times New Roman"/>
                <a:ea typeface="Times New Roman"/>
                <a:cs typeface="Times New Roman"/>
                <a:sym typeface="Times New Roman"/>
              </a:rPr>
              <a:t>Shelf sensor updates: product removal, gaps, anomalies.</a:t>
            </a:r>
          </a:p>
          <a:p>
            <a:pPr marL="385345" lvl="1" indent="-192673" algn="l">
              <a:lnSpc>
                <a:spcPts val="2123"/>
              </a:lnSpc>
              <a:buFont typeface="Arial"/>
              <a:buChar char="•"/>
            </a:pPr>
            <a:r>
              <a:rPr lang="en-US" sz="1784">
                <a:solidFill>
                  <a:srgbClr val="000000"/>
                </a:solidFill>
                <a:latin typeface="Times New Roman"/>
                <a:ea typeface="Times New Roman"/>
                <a:cs typeface="Times New Roman"/>
                <a:sym typeface="Times New Roman"/>
              </a:rPr>
              <a:t>Fulfillment actions: picking, substitutions, delivery timestamps.</a:t>
            </a:r>
          </a:p>
          <a:p>
            <a:pPr marL="385345" lvl="1" indent="-192673" algn="l">
              <a:lnSpc>
                <a:spcPts val="2123"/>
              </a:lnSpc>
              <a:buFont typeface="Arial"/>
              <a:buChar char="•"/>
            </a:pPr>
            <a:r>
              <a:rPr lang="en-US" sz="1784">
                <a:solidFill>
                  <a:srgbClr val="000000"/>
                </a:solidFill>
                <a:latin typeface="Times New Roman"/>
                <a:ea typeface="Times New Roman"/>
                <a:cs typeface="Times New Roman"/>
                <a:sym typeface="Times New Roman"/>
              </a:rPr>
              <a:t>Why it matters: Captures real-time demand and behavior shifts.</a:t>
            </a:r>
          </a:p>
          <a:p>
            <a:pPr algn="l">
              <a:lnSpc>
                <a:spcPts val="2123"/>
              </a:lnSpc>
            </a:pPr>
            <a:endParaRPr lang="en-US" sz="1784">
              <a:solidFill>
                <a:srgbClr val="000000"/>
              </a:solidFill>
              <a:latin typeface="Times New Roman"/>
              <a:ea typeface="Times New Roman"/>
              <a:cs typeface="Times New Roman"/>
              <a:sym typeface="Times New Roman"/>
            </a:endParaRPr>
          </a:p>
        </p:txBody>
      </p:sp>
      <p:grpSp>
        <p:nvGrpSpPr>
          <p:cNvPr id="15" name="Group 15"/>
          <p:cNvGrpSpPr/>
          <p:nvPr/>
        </p:nvGrpSpPr>
        <p:grpSpPr>
          <a:xfrm>
            <a:off x="4519663" y="4137682"/>
            <a:ext cx="5215840" cy="52158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007"/>
            </a:solidFill>
          </p:spPr>
          <p:txBody>
            <a:bodyPr/>
            <a:lstStyle/>
            <a:p>
              <a:endParaRPr lang="en-IN"/>
            </a:p>
          </p:txBody>
        </p:sp>
        <p:sp>
          <p:nvSpPr>
            <p:cNvPr id="17" name="TextBox 17"/>
            <p:cNvSpPr txBox="1"/>
            <p:nvPr/>
          </p:nvSpPr>
          <p:spPr>
            <a:xfrm>
              <a:off x="76200" y="19050"/>
              <a:ext cx="660400" cy="717550"/>
            </a:xfrm>
            <a:prstGeom prst="rect">
              <a:avLst/>
            </a:prstGeom>
          </p:spPr>
          <p:txBody>
            <a:bodyPr lIns="56880" tIns="56880" rIns="56880" bIns="56880" rtlCol="0" anchor="ctr"/>
            <a:lstStyle/>
            <a:p>
              <a:pPr algn="ctr">
                <a:lnSpc>
                  <a:spcPts val="2659"/>
                </a:lnSpc>
              </a:pPr>
              <a:endParaRPr/>
            </a:p>
          </p:txBody>
        </p:sp>
      </p:grpSp>
      <p:grpSp>
        <p:nvGrpSpPr>
          <p:cNvPr id="18" name="Group 18"/>
          <p:cNvGrpSpPr/>
          <p:nvPr/>
        </p:nvGrpSpPr>
        <p:grpSpPr>
          <a:xfrm>
            <a:off x="5180863" y="4835412"/>
            <a:ext cx="3878144" cy="1169358"/>
            <a:chOff x="0" y="0"/>
            <a:chExt cx="1519799" cy="458258"/>
          </a:xfrm>
        </p:grpSpPr>
        <p:sp>
          <p:nvSpPr>
            <p:cNvPr id="19" name="Freeform 19"/>
            <p:cNvSpPr/>
            <p:nvPr/>
          </p:nvSpPr>
          <p:spPr>
            <a:xfrm>
              <a:off x="0" y="0"/>
              <a:ext cx="1519799" cy="458258"/>
            </a:xfrm>
            <a:custGeom>
              <a:avLst/>
              <a:gdLst/>
              <a:ahLst/>
              <a:cxnLst/>
              <a:rect l="l" t="t" r="r" b="b"/>
              <a:pathLst>
                <a:path w="1519799" h="458258">
                  <a:moveTo>
                    <a:pt x="1316599" y="0"/>
                  </a:moveTo>
                  <a:cubicBezTo>
                    <a:pt x="1428824" y="0"/>
                    <a:pt x="1519799" y="102585"/>
                    <a:pt x="1519799" y="229129"/>
                  </a:cubicBezTo>
                  <a:cubicBezTo>
                    <a:pt x="1519799" y="355673"/>
                    <a:pt x="1428824" y="458258"/>
                    <a:pt x="1316599" y="458258"/>
                  </a:cubicBezTo>
                  <a:lnTo>
                    <a:pt x="203200" y="458258"/>
                  </a:lnTo>
                  <a:cubicBezTo>
                    <a:pt x="90976" y="458258"/>
                    <a:pt x="0" y="355673"/>
                    <a:pt x="0" y="229129"/>
                  </a:cubicBezTo>
                  <a:cubicBezTo>
                    <a:pt x="0" y="102585"/>
                    <a:pt x="90976" y="0"/>
                    <a:pt x="203200" y="0"/>
                  </a:cubicBezTo>
                  <a:close/>
                </a:path>
              </a:pathLst>
            </a:custGeom>
            <a:solidFill>
              <a:srgbClr val="1B2748"/>
            </a:solidFill>
          </p:spPr>
          <p:txBody>
            <a:bodyPr/>
            <a:lstStyle/>
            <a:p>
              <a:endParaRPr lang="en-IN"/>
            </a:p>
          </p:txBody>
        </p:sp>
        <p:sp>
          <p:nvSpPr>
            <p:cNvPr id="20" name="TextBox 20"/>
            <p:cNvSpPr txBox="1"/>
            <p:nvPr/>
          </p:nvSpPr>
          <p:spPr>
            <a:xfrm>
              <a:off x="0" y="0"/>
              <a:ext cx="1519799" cy="458258"/>
            </a:xfrm>
            <a:prstGeom prst="rect">
              <a:avLst/>
            </a:prstGeom>
          </p:spPr>
          <p:txBody>
            <a:bodyPr lIns="54110" tIns="54110" rIns="54110" bIns="54110" rtlCol="0" anchor="ctr"/>
            <a:lstStyle/>
            <a:p>
              <a:pPr algn="ctr">
                <a:lnSpc>
                  <a:spcPts val="2732"/>
                </a:lnSpc>
              </a:pPr>
              <a:endParaRPr/>
            </a:p>
          </p:txBody>
        </p:sp>
      </p:grpSp>
      <p:sp>
        <p:nvSpPr>
          <p:cNvPr id="21" name="TextBox 21"/>
          <p:cNvSpPr txBox="1"/>
          <p:nvPr/>
        </p:nvSpPr>
        <p:spPr>
          <a:xfrm>
            <a:off x="5499997" y="4851252"/>
            <a:ext cx="3327450" cy="1128155"/>
          </a:xfrm>
          <a:prstGeom prst="rect">
            <a:avLst/>
          </a:prstGeom>
        </p:spPr>
        <p:txBody>
          <a:bodyPr lIns="0" tIns="0" rIns="0" bIns="0" rtlCol="0" anchor="t">
            <a:spAutoFit/>
          </a:bodyPr>
          <a:lstStyle/>
          <a:p>
            <a:pPr algn="ctr">
              <a:lnSpc>
                <a:spcPts val="2910"/>
              </a:lnSpc>
            </a:pPr>
            <a:r>
              <a:rPr lang="en-US" sz="2575" b="1" spc="-77">
                <a:solidFill>
                  <a:srgbClr val="FFFFFF"/>
                </a:solidFill>
                <a:latin typeface="Times New Roman Bold"/>
                <a:ea typeface="Times New Roman Bold"/>
                <a:cs typeface="Times New Roman Bold"/>
                <a:sym typeface="Times New Roman Bold"/>
              </a:rPr>
              <a:t>CONNECTED IDENTITY </a:t>
            </a:r>
          </a:p>
          <a:p>
            <a:pPr algn="ctr">
              <a:lnSpc>
                <a:spcPts val="2910"/>
              </a:lnSpc>
            </a:pPr>
            <a:r>
              <a:rPr lang="en-US" sz="2575" b="1" spc="-77">
                <a:solidFill>
                  <a:srgbClr val="FFFFFF"/>
                </a:solidFill>
                <a:latin typeface="Times New Roman Bold"/>
                <a:ea typeface="Times New Roman Bold"/>
                <a:cs typeface="Times New Roman Bold"/>
                <a:sym typeface="Times New Roman Bold"/>
              </a:rPr>
              <a:t>Who is taking the action</a:t>
            </a:r>
          </a:p>
        </p:txBody>
      </p:sp>
      <p:sp>
        <p:nvSpPr>
          <p:cNvPr id="22" name="TextBox 22"/>
          <p:cNvSpPr txBox="1"/>
          <p:nvPr/>
        </p:nvSpPr>
        <p:spPr>
          <a:xfrm>
            <a:off x="5499997" y="6176221"/>
            <a:ext cx="3327450" cy="2923020"/>
          </a:xfrm>
          <a:prstGeom prst="rect">
            <a:avLst/>
          </a:prstGeom>
        </p:spPr>
        <p:txBody>
          <a:bodyPr lIns="0" tIns="0" rIns="0" bIns="0" rtlCol="0" anchor="t">
            <a:spAutoFit/>
          </a:bodyPr>
          <a:lstStyle/>
          <a:p>
            <a:pPr marL="390948" lvl="1" indent="-195474" algn="l">
              <a:lnSpc>
                <a:spcPts val="2154"/>
              </a:lnSpc>
              <a:buFont typeface="Arial"/>
              <a:buChar char="•"/>
            </a:pPr>
            <a:r>
              <a:rPr lang="en-US" sz="1810">
                <a:solidFill>
                  <a:srgbClr val="000000"/>
                </a:solidFill>
                <a:latin typeface="Times New Roman"/>
                <a:ea typeface="Times New Roman"/>
                <a:cs typeface="Times New Roman"/>
                <a:sym typeface="Times New Roman"/>
              </a:rPr>
              <a:t>Walmart+ membership &amp; profile.</a:t>
            </a:r>
          </a:p>
          <a:p>
            <a:pPr marL="390948" lvl="1" indent="-195474" algn="l">
              <a:lnSpc>
                <a:spcPts val="2154"/>
              </a:lnSpc>
              <a:buFont typeface="Arial"/>
              <a:buChar char="•"/>
            </a:pPr>
            <a:r>
              <a:rPr lang="en-US" sz="1810">
                <a:solidFill>
                  <a:srgbClr val="000000"/>
                </a:solidFill>
                <a:latin typeface="Times New Roman"/>
                <a:ea typeface="Times New Roman"/>
                <a:cs typeface="Times New Roman"/>
                <a:sym typeface="Times New Roman"/>
              </a:rPr>
              <a:t>App login + session history.</a:t>
            </a:r>
          </a:p>
          <a:p>
            <a:pPr marL="390948" lvl="1" indent="-195474" algn="l">
              <a:lnSpc>
                <a:spcPts val="2154"/>
              </a:lnSpc>
              <a:buFont typeface="Arial"/>
              <a:buChar char="•"/>
            </a:pPr>
            <a:r>
              <a:rPr lang="en-US" sz="1810">
                <a:solidFill>
                  <a:srgbClr val="000000"/>
                </a:solidFill>
                <a:latin typeface="Times New Roman"/>
                <a:ea typeface="Times New Roman"/>
                <a:cs typeface="Times New Roman"/>
                <a:sym typeface="Times New Roman"/>
              </a:rPr>
              <a:t>Receipt-linked in-store purchases.</a:t>
            </a:r>
          </a:p>
          <a:p>
            <a:pPr marL="390948" lvl="1" indent="-195474" algn="l">
              <a:lnSpc>
                <a:spcPts val="2154"/>
              </a:lnSpc>
              <a:buFont typeface="Arial"/>
              <a:buChar char="•"/>
            </a:pPr>
            <a:r>
              <a:rPr lang="en-US" sz="1810">
                <a:solidFill>
                  <a:srgbClr val="000000"/>
                </a:solidFill>
                <a:latin typeface="Times New Roman"/>
                <a:ea typeface="Times New Roman"/>
                <a:cs typeface="Times New Roman"/>
                <a:sym typeface="Times New Roman"/>
              </a:rPr>
              <a:t>Unified identity graph connecting all touchpoints.</a:t>
            </a:r>
          </a:p>
          <a:p>
            <a:pPr marL="390948" lvl="1" indent="-195474" algn="l">
              <a:lnSpc>
                <a:spcPts val="2154"/>
              </a:lnSpc>
              <a:buFont typeface="Arial"/>
              <a:buChar char="•"/>
            </a:pPr>
            <a:r>
              <a:rPr lang="en-US" sz="1810">
                <a:solidFill>
                  <a:srgbClr val="000000"/>
                </a:solidFill>
                <a:latin typeface="Times New Roman"/>
                <a:ea typeface="Times New Roman"/>
                <a:cs typeface="Times New Roman"/>
                <a:sym typeface="Times New Roman"/>
              </a:rPr>
              <a:t>Why it matters: Unlocks personalization and cross-channel continuity.</a:t>
            </a:r>
          </a:p>
          <a:p>
            <a:pPr algn="l">
              <a:lnSpc>
                <a:spcPts val="2154"/>
              </a:lnSpc>
            </a:pPr>
            <a:endParaRPr lang="en-US" sz="1810">
              <a:solidFill>
                <a:srgbClr val="000000"/>
              </a:solidFill>
              <a:latin typeface="Times New Roman"/>
              <a:ea typeface="Times New Roman"/>
              <a:cs typeface="Times New Roman"/>
              <a:sym typeface="Times New Roman"/>
            </a:endParaRPr>
          </a:p>
        </p:txBody>
      </p:sp>
      <p:grpSp>
        <p:nvGrpSpPr>
          <p:cNvPr id="23" name="Group 23"/>
          <p:cNvGrpSpPr/>
          <p:nvPr/>
        </p:nvGrpSpPr>
        <p:grpSpPr>
          <a:xfrm>
            <a:off x="13049878" y="4418429"/>
            <a:ext cx="5066884" cy="506688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007"/>
            </a:solidFill>
          </p:spPr>
          <p:txBody>
            <a:bodyPr/>
            <a:lstStyle/>
            <a:p>
              <a:endParaRPr lang="en-IN"/>
            </a:p>
          </p:txBody>
        </p:sp>
        <p:sp>
          <p:nvSpPr>
            <p:cNvPr id="25" name="TextBox 25"/>
            <p:cNvSpPr txBox="1"/>
            <p:nvPr/>
          </p:nvSpPr>
          <p:spPr>
            <a:xfrm>
              <a:off x="76200" y="19050"/>
              <a:ext cx="660400" cy="717550"/>
            </a:xfrm>
            <a:prstGeom prst="rect">
              <a:avLst/>
            </a:prstGeom>
          </p:spPr>
          <p:txBody>
            <a:bodyPr lIns="53400" tIns="53400" rIns="53400" bIns="53400" rtlCol="0" anchor="ctr"/>
            <a:lstStyle/>
            <a:p>
              <a:pPr algn="ctr">
                <a:lnSpc>
                  <a:spcPts val="2659"/>
                </a:lnSpc>
              </a:pPr>
              <a:endParaRPr/>
            </a:p>
          </p:txBody>
        </p:sp>
      </p:grpSp>
      <p:grpSp>
        <p:nvGrpSpPr>
          <p:cNvPr id="26" name="Group 26"/>
          <p:cNvGrpSpPr/>
          <p:nvPr/>
        </p:nvGrpSpPr>
        <p:grpSpPr>
          <a:xfrm>
            <a:off x="9745028" y="2769075"/>
            <a:ext cx="3640885" cy="1097819"/>
            <a:chOff x="0" y="0"/>
            <a:chExt cx="1519799" cy="458258"/>
          </a:xfrm>
        </p:grpSpPr>
        <p:sp>
          <p:nvSpPr>
            <p:cNvPr id="27" name="Freeform 27"/>
            <p:cNvSpPr/>
            <p:nvPr/>
          </p:nvSpPr>
          <p:spPr>
            <a:xfrm>
              <a:off x="0" y="0"/>
              <a:ext cx="1519799" cy="458258"/>
            </a:xfrm>
            <a:custGeom>
              <a:avLst/>
              <a:gdLst/>
              <a:ahLst/>
              <a:cxnLst/>
              <a:rect l="l" t="t" r="r" b="b"/>
              <a:pathLst>
                <a:path w="1519799" h="458258">
                  <a:moveTo>
                    <a:pt x="1316599" y="0"/>
                  </a:moveTo>
                  <a:cubicBezTo>
                    <a:pt x="1428824" y="0"/>
                    <a:pt x="1519799" y="102585"/>
                    <a:pt x="1519799" y="229129"/>
                  </a:cubicBezTo>
                  <a:cubicBezTo>
                    <a:pt x="1519799" y="355673"/>
                    <a:pt x="1428824" y="458258"/>
                    <a:pt x="1316599" y="458258"/>
                  </a:cubicBezTo>
                  <a:lnTo>
                    <a:pt x="203200" y="458258"/>
                  </a:lnTo>
                  <a:cubicBezTo>
                    <a:pt x="90976" y="458258"/>
                    <a:pt x="0" y="355673"/>
                    <a:pt x="0" y="229129"/>
                  </a:cubicBezTo>
                  <a:cubicBezTo>
                    <a:pt x="0" y="102585"/>
                    <a:pt x="90976" y="0"/>
                    <a:pt x="203200" y="0"/>
                  </a:cubicBezTo>
                  <a:close/>
                </a:path>
              </a:pathLst>
            </a:custGeom>
            <a:solidFill>
              <a:srgbClr val="1C74CB"/>
            </a:solidFill>
          </p:spPr>
          <p:txBody>
            <a:bodyPr/>
            <a:lstStyle/>
            <a:p>
              <a:endParaRPr lang="en-IN"/>
            </a:p>
          </p:txBody>
        </p:sp>
        <p:sp>
          <p:nvSpPr>
            <p:cNvPr id="28" name="TextBox 28"/>
            <p:cNvSpPr txBox="1"/>
            <p:nvPr/>
          </p:nvSpPr>
          <p:spPr>
            <a:xfrm>
              <a:off x="0" y="0"/>
              <a:ext cx="1519799" cy="458258"/>
            </a:xfrm>
            <a:prstGeom prst="rect">
              <a:avLst/>
            </a:prstGeom>
          </p:spPr>
          <p:txBody>
            <a:bodyPr lIns="50800" tIns="50800" rIns="50800" bIns="50800" rtlCol="0" anchor="ctr"/>
            <a:lstStyle/>
            <a:p>
              <a:pPr algn="ctr">
                <a:lnSpc>
                  <a:spcPts val="2732"/>
                </a:lnSpc>
              </a:pPr>
              <a:endParaRPr/>
            </a:p>
          </p:txBody>
        </p:sp>
      </p:grpSp>
      <p:sp>
        <p:nvSpPr>
          <p:cNvPr id="29" name="TextBox 29"/>
          <p:cNvSpPr txBox="1"/>
          <p:nvPr/>
        </p:nvSpPr>
        <p:spPr>
          <a:xfrm>
            <a:off x="9846477" y="2792887"/>
            <a:ext cx="3437988" cy="1050194"/>
          </a:xfrm>
          <a:prstGeom prst="rect">
            <a:avLst/>
          </a:prstGeom>
        </p:spPr>
        <p:txBody>
          <a:bodyPr lIns="0" tIns="0" rIns="0" bIns="0" rtlCol="0" anchor="t">
            <a:spAutoFit/>
          </a:bodyPr>
          <a:lstStyle/>
          <a:p>
            <a:pPr algn="ctr">
              <a:lnSpc>
                <a:spcPts val="2732"/>
              </a:lnSpc>
            </a:pPr>
            <a:r>
              <a:rPr lang="en-US" sz="2417" b="1" spc="-72">
                <a:solidFill>
                  <a:srgbClr val="FFFFFF"/>
                </a:solidFill>
                <a:latin typeface="Times New Roman Bold"/>
                <a:ea typeface="Times New Roman Bold"/>
                <a:cs typeface="Times New Roman Bold"/>
                <a:sym typeface="Times New Roman Bold"/>
              </a:rPr>
              <a:t>PRODUCT &amp; INVENTORY CONTEXT</a:t>
            </a:r>
          </a:p>
          <a:p>
            <a:pPr algn="ctr">
              <a:lnSpc>
                <a:spcPts val="2732"/>
              </a:lnSpc>
            </a:pPr>
            <a:r>
              <a:rPr lang="en-US" sz="2417" b="1" spc="-72">
                <a:solidFill>
                  <a:srgbClr val="FFFFFF"/>
                </a:solidFill>
                <a:latin typeface="Times New Roman Bold"/>
                <a:ea typeface="Times New Roman Bold"/>
                <a:cs typeface="Times New Roman Bold"/>
                <a:sym typeface="Times New Roman Bold"/>
              </a:rPr>
              <a:t> What is available</a:t>
            </a:r>
          </a:p>
        </p:txBody>
      </p:sp>
      <p:sp>
        <p:nvSpPr>
          <p:cNvPr id="30" name="TextBox 30"/>
          <p:cNvSpPr txBox="1"/>
          <p:nvPr/>
        </p:nvSpPr>
        <p:spPr>
          <a:xfrm>
            <a:off x="9839820" y="3990719"/>
            <a:ext cx="3425738" cy="3059893"/>
          </a:xfrm>
          <a:prstGeom prst="rect">
            <a:avLst/>
          </a:prstGeom>
        </p:spPr>
        <p:txBody>
          <a:bodyPr lIns="0" tIns="0" rIns="0" bIns="0" rtlCol="0" anchor="t">
            <a:spAutoFit/>
          </a:bodyPr>
          <a:lstStyle/>
          <a:p>
            <a:pPr marL="402497" lvl="1" indent="-201248" algn="l">
              <a:lnSpc>
                <a:spcPts val="2218"/>
              </a:lnSpc>
              <a:buFont typeface="Arial"/>
              <a:buChar char="•"/>
            </a:pPr>
            <a:r>
              <a:rPr lang="en-US" sz="1864">
                <a:solidFill>
                  <a:srgbClr val="000000"/>
                </a:solidFill>
                <a:latin typeface="Times New Roman"/>
                <a:ea typeface="Times New Roman"/>
                <a:cs typeface="Times New Roman"/>
                <a:sym typeface="Times New Roman"/>
              </a:rPr>
              <a:t>Store-level inventory truth combining POS + shelf + backroom.</a:t>
            </a:r>
          </a:p>
          <a:p>
            <a:pPr marL="402497" lvl="1" indent="-201248" algn="l">
              <a:lnSpc>
                <a:spcPts val="2218"/>
              </a:lnSpc>
              <a:buFont typeface="Arial"/>
              <a:buChar char="•"/>
            </a:pPr>
            <a:r>
              <a:rPr lang="en-US" sz="1864">
                <a:solidFill>
                  <a:srgbClr val="000000"/>
                </a:solidFill>
                <a:latin typeface="Times New Roman"/>
                <a:ea typeface="Times New Roman"/>
                <a:cs typeface="Times New Roman"/>
                <a:sym typeface="Times New Roman"/>
              </a:rPr>
              <a:t>Product metadata: brand, size, substitutes, pack-size.</a:t>
            </a:r>
          </a:p>
          <a:p>
            <a:pPr marL="402497" lvl="1" indent="-201248" algn="l">
              <a:lnSpc>
                <a:spcPts val="2218"/>
              </a:lnSpc>
              <a:buFont typeface="Arial"/>
              <a:buChar char="•"/>
            </a:pPr>
            <a:r>
              <a:rPr lang="en-US" sz="1864">
                <a:solidFill>
                  <a:srgbClr val="000000"/>
                </a:solidFill>
                <a:latin typeface="Times New Roman"/>
                <a:ea typeface="Times New Roman"/>
                <a:cs typeface="Times New Roman"/>
                <a:sym typeface="Times New Roman"/>
              </a:rPr>
              <a:t>Location mapping (aisle, bay, bin).</a:t>
            </a:r>
          </a:p>
          <a:p>
            <a:pPr marL="402497" lvl="1" indent="-201248" algn="l">
              <a:lnSpc>
                <a:spcPts val="2218"/>
              </a:lnSpc>
              <a:buFont typeface="Arial"/>
              <a:buChar char="•"/>
            </a:pPr>
            <a:r>
              <a:rPr lang="en-US" sz="1864">
                <a:solidFill>
                  <a:srgbClr val="000000"/>
                </a:solidFill>
                <a:latin typeface="Times New Roman"/>
                <a:ea typeface="Times New Roman"/>
                <a:cs typeface="Times New Roman"/>
                <a:sym typeface="Times New Roman"/>
              </a:rPr>
              <a:t>Why it matters: Predictive AI requires accurate product availability and location.</a:t>
            </a:r>
          </a:p>
          <a:p>
            <a:pPr algn="l">
              <a:lnSpc>
                <a:spcPts val="2218"/>
              </a:lnSpc>
            </a:pPr>
            <a:endParaRPr lang="en-US" sz="1864">
              <a:solidFill>
                <a:srgbClr val="000000"/>
              </a:solidFill>
              <a:latin typeface="Times New Roman"/>
              <a:ea typeface="Times New Roman"/>
              <a:cs typeface="Times New Roman"/>
              <a:sym typeface="Times New Roman"/>
            </a:endParaRPr>
          </a:p>
        </p:txBody>
      </p:sp>
      <p:sp>
        <p:nvSpPr>
          <p:cNvPr id="31" name="Freeform 31"/>
          <p:cNvSpPr/>
          <p:nvPr/>
        </p:nvSpPr>
        <p:spPr>
          <a:xfrm>
            <a:off x="15728172" y="315133"/>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
        <p:nvSpPr>
          <p:cNvPr id="32" name="TextBox 32"/>
          <p:cNvSpPr txBox="1"/>
          <p:nvPr/>
        </p:nvSpPr>
        <p:spPr>
          <a:xfrm>
            <a:off x="1028700" y="324658"/>
            <a:ext cx="12218918"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What Data Walmart Needs </a:t>
            </a:r>
            <a:r>
              <a:rPr lang="en-US" sz="5000" b="1" u="none" strike="noStrike">
                <a:solidFill>
                  <a:srgbClr val="1B2748"/>
                </a:solidFill>
                <a:latin typeface="Times New Roman Bold"/>
                <a:ea typeface="Times New Roman Bold"/>
                <a:cs typeface="Times New Roman Bold"/>
                <a:sym typeface="Times New Roman Bold"/>
              </a:rPr>
              <a:t>for Predictive AI</a:t>
            </a:r>
          </a:p>
        </p:txBody>
      </p:sp>
      <p:grpSp>
        <p:nvGrpSpPr>
          <p:cNvPr id="33" name="Group 33"/>
          <p:cNvGrpSpPr/>
          <p:nvPr/>
        </p:nvGrpSpPr>
        <p:grpSpPr>
          <a:xfrm>
            <a:off x="3053099" y="9647237"/>
            <a:ext cx="12181801" cy="395155"/>
            <a:chOff x="0" y="0"/>
            <a:chExt cx="16242402" cy="526873"/>
          </a:xfrm>
        </p:grpSpPr>
        <p:grpSp>
          <p:nvGrpSpPr>
            <p:cNvPr id="34" name="Group 34"/>
            <p:cNvGrpSpPr/>
            <p:nvPr/>
          </p:nvGrpSpPr>
          <p:grpSpPr>
            <a:xfrm>
              <a:off x="0" y="0"/>
              <a:ext cx="16242402" cy="526873"/>
              <a:chOff x="0" y="0"/>
              <a:chExt cx="3208376" cy="104074"/>
            </a:xfrm>
          </p:grpSpPr>
          <p:sp>
            <p:nvSpPr>
              <p:cNvPr id="35" name="Freeform 35"/>
              <p:cNvSpPr/>
              <p:nvPr/>
            </p:nvSpPr>
            <p:spPr>
              <a:xfrm>
                <a:off x="0" y="0"/>
                <a:ext cx="3208376" cy="104074"/>
              </a:xfrm>
              <a:custGeom>
                <a:avLst/>
                <a:gdLst/>
                <a:ahLst/>
                <a:cxnLst/>
                <a:rect l="l" t="t" r="r" b="b"/>
                <a:pathLst>
                  <a:path w="3208376" h="104074">
                    <a:moveTo>
                      <a:pt x="0" y="0"/>
                    </a:moveTo>
                    <a:lnTo>
                      <a:pt x="3208376" y="0"/>
                    </a:lnTo>
                    <a:lnTo>
                      <a:pt x="3208376" y="104074"/>
                    </a:lnTo>
                    <a:lnTo>
                      <a:pt x="0" y="104074"/>
                    </a:lnTo>
                    <a:close/>
                  </a:path>
                </a:pathLst>
              </a:custGeom>
              <a:solidFill>
                <a:srgbClr val="FEFEFE"/>
              </a:solidFill>
              <a:ln w="9525" cap="sq">
                <a:solidFill>
                  <a:srgbClr val="000000"/>
                </a:solidFill>
                <a:prstDash val="solid"/>
                <a:miter/>
              </a:ln>
            </p:spPr>
            <p:txBody>
              <a:bodyPr/>
              <a:lstStyle/>
              <a:p>
                <a:endParaRPr lang="en-IN"/>
              </a:p>
            </p:txBody>
          </p:sp>
          <p:sp>
            <p:nvSpPr>
              <p:cNvPr id="36" name="TextBox 36"/>
              <p:cNvSpPr txBox="1"/>
              <p:nvPr/>
            </p:nvSpPr>
            <p:spPr>
              <a:xfrm>
                <a:off x="0" y="-57150"/>
                <a:ext cx="3208376" cy="161224"/>
              </a:xfrm>
              <a:prstGeom prst="rect">
                <a:avLst/>
              </a:prstGeom>
            </p:spPr>
            <p:txBody>
              <a:bodyPr lIns="50800" tIns="50800" rIns="50800" bIns="50800" rtlCol="0" anchor="ctr"/>
              <a:lstStyle/>
              <a:p>
                <a:pPr algn="ctr">
                  <a:lnSpc>
                    <a:spcPts val="3359"/>
                  </a:lnSpc>
                </a:pPr>
                <a:endParaRPr/>
              </a:p>
            </p:txBody>
          </p:sp>
        </p:grpSp>
        <p:sp>
          <p:nvSpPr>
            <p:cNvPr id="37" name="TextBox 37"/>
            <p:cNvSpPr txBox="1"/>
            <p:nvPr/>
          </p:nvSpPr>
          <p:spPr>
            <a:xfrm>
              <a:off x="99562" y="106892"/>
              <a:ext cx="16142840" cy="322453"/>
            </a:xfrm>
            <a:prstGeom prst="rect">
              <a:avLst/>
            </a:prstGeom>
          </p:spPr>
          <p:txBody>
            <a:bodyPr lIns="0" tIns="0" rIns="0" bIns="0" rtlCol="0" anchor="t">
              <a:spAutoFit/>
            </a:bodyPr>
            <a:lstStyle/>
            <a:p>
              <a:pPr algn="l">
                <a:lnSpc>
                  <a:spcPts val="1871"/>
                </a:lnSpc>
              </a:pPr>
              <a:r>
                <a:rPr lang="en-US" sz="1599" b="1">
                  <a:solidFill>
                    <a:srgbClr val="000000"/>
                  </a:solidFill>
                  <a:latin typeface="Times New Roman Bold"/>
                  <a:ea typeface="Times New Roman Bold"/>
                  <a:cs typeface="Times New Roman Bold"/>
                  <a:sym typeface="Times New Roman Bold"/>
                </a:rPr>
                <a:t>PREDICTIVE AI ONLY WORKS WHEN THESE FOUR SIGNALS ARE UNIFIED, ACCURATE, AND AVAILABLE IN REAL TIME.</a:t>
              </a:r>
            </a:p>
          </p:txBody>
        </p:sp>
      </p:grpSp>
      <p:grpSp>
        <p:nvGrpSpPr>
          <p:cNvPr id="38" name="Group 38"/>
          <p:cNvGrpSpPr/>
          <p:nvPr/>
        </p:nvGrpSpPr>
        <p:grpSpPr>
          <a:xfrm>
            <a:off x="13762878" y="5143500"/>
            <a:ext cx="3640885" cy="1097819"/>
            <a:chOff x="0" y="0"/>
            <a:chExt cx="1519799" cy="458258"/>
          </a:xfrm>
        </p:grpSpPr>
        <p:sp>
          <p:nvSpPr>
            <p:cNvPr id="39" name="Freeform 39"/>
            <p:cNvSpPr/>
            <p:nvPr/>
          </p:nvSpPr>
          <p:spPr>
            <a:xfrm>
              <a:off x="0" y="0"/>
              <a:ext cx="1519799" cy="458258"/>
            </a:xfrm>
            <a:custGeom>
              <a:avLst/>
              <a:gdLst/>
              <a:ahLst/>
              <a:cxnLst/>
              <a:rect l="l" t="t" r="r" b="b"/>
              <a:pathLst>
                <a:path w="1519799" h="458258">
                  <a:moveTo>
                    <a:pt x="1316599" y="0"/>
                  </a:moveTo>
                  <a:cubicBezTo>
                    <a:pt x="1428824" y="0"/>
                    <a:pt x="1519799" y="102585"/>
                    <a:pt x="1519799" y="229129"/>
                  </a:cubicBezTo>
                  <a:cubicBezTo>
                    <a:pt x="1519799" y="355673"/>
                    <a:pt x="1428824" y="458258"/>
                    <a:pt x="1316599" y="458258"/>
                  </a:cubicBezTo>
                  <a:lnTo>
                    <a:pt x="203200" y="458258"/>
                  </a:lnTo>
                  <a:cubicBezTo>
                    <a:pt x="90976" y="458258"/>
                    <a:pt x="0" y="355673"/>
                    <a:pt x="0" y="229129"/>
                  </a:cubicBezTo>
                  <a:cubicBezTo>
                    <a:pt x="0" y="102585"/>
                    <a:pt x="90976" y="0"/>
                    <a:pt x="203200" y="0"/>
                  </a:cubicBezTo>
                  <a:close/>
                </a:path>
              </a:pathLst>
            </a:custGeom>
            <a:solidFill>
              <a:srgbClr val="1B2748"/>
            </a:solidFill>
          </p:spPr>
          <p:txBody>
            <a:bodyPr/>
            <a:lstStyle/>
            <a:p>
              <a:endParaRPr lang="en-IN"/>
            </a:p>
          </p:txBody>
        </p:sp>
        <p:sp>
          <p:nvSpPr>
            <p:cNvPr id="40" name="TextBox 40"/>
            <p:cNvSpPr txBox="1"/>
            <p:nvPr/>
          </p:nvSpPr>
          <p:spPr>
            <a:xfrm>
              <a:off x="0" y="0"/>
              <a:ext cx="1519799" cy="458258"/>
            </a:xfrm>
            <a:prstGeom prst="rect">
              <a:avLst/>
            </a:prstGeom>
          </p:spPr>
          <p:txBody>
            <a:bodyPr lIns="50800" tIns="50800" rIns="50800" bIns="50800" rtlCol="0" anchor="ctr"/>
            <a:lstStyle/>
            <a:p>
              <a:pPr algn="ctr">
                <a:lnSpc>
                  <a:spcPts val="2732"/>
                </a:lnSpc>
              </a:pPr>
              <a:endParaRPr/>
            </a:p>
          </p:txBody>
        </p:sp>
      </p:grpSp>
      <p:sp>
        <p:nvSpPr>
          <p:cNvPr id="41" name="TextBox 41"/>
          <p:cNvSpPr txBox="1"/>
          <p:nvPr/>
        </p:nvSpPr>
        <p:spPr>
          <a:xfrm>
            <a:off x="14087132" y="5181600"/>
            <a:ext cx="3123881" cy="1050194"/>
          </a:xfrm>
          <a:prstGeom prst="rect">
            <a:avLst/>
          </a:prstGeom>
        </p:spPr>
        <p:txBody>
          <a:bodyPr lIns="0" tIns="0" rIns="0" bIns="0" rtlCol="0" anchor="t">
            <a:spAutoFit/>
          </a:bodyPr>
          <a:lstStyle/>
          <a:p>
            <a:pPr algn="ctr">
              <a:lnSpc>
                <a:spcPts val="2732"/>
              </a:lnSpc>
            </a:pPr>
            <a:r>
              <a:rPr lang="en-US" sz="2417" b="1" spc="-72">
                <a:solidFill>
                  <a:srgbClr val="FFFFFF"/>
                </a:solidFill>
                <a:latin typeface="Times New Roman Bold"/>
                <a:ea typeface="Times New Roman Bold"/>
                <a:cs typeface="Times New Roman Bold"/>
                <a:sym typeface="Times New Roman Bold"/>
              </a:rPr>
              <a:t>HOUSEHOLD PATTERNS</a:t>
            </a:r>
          </a:p>
          <a:p>
            <a:pPr algn="ctr">
              <a:lnSpc>
                <a:spcPts val="2732"/>
              </a:lnSpc>
            </a:pPr>
            <a:r>
              <a:rPr lang="en-US" sz="2417" b="1" spc="-72">
                <a:solidFill>
                  <a:srgbClr val="FFFFFF"/>
                </a:solidFill>
                <a:latin typeface="Times New Roman Bold"/>
                <a:ea typeface="Times New Roman Bold"/>
                <a:cs typeface="Times New Roman Bold"/>
                <a:sym typeface="Times New Roman Bold"/>
              </a:rPr>
              <a:t>What will need next</a:t>
            </a:r>
          </a:p>
        </p:txBody>
      </p:sp>
      <p:sp>
        <p:nvSpPr>
          <p:cNvPr id="42" name="TextBox 42"/>
          <p:cNvSpPr txBox="1"/>
          <p:nvPr/>
        </p:nvSpPr>
        <p:spPr>
          <a:xfrm>
            <a:off x="13928913" y="6412769"/>
            <a:ext cx="3440318" cy="2748788"/>
          </a:xfrm>
          <a:prstGeom prst="rect">
            <a:avLst/>
          </a:prstGeom>
        </p:spPr>
        <p:txBody>
          <a:bodyPr lIns="0" tIns="0" rIns="0" bIns="0" rtlCol="0" anchor="t">
            <a:spAutoFit/>
          </a:bodyPr>
          <a:lstStyle/>
          <a:p>
            <a:pPr marL="404209" lvl="1" indent="-202105" algn="l">
              <a:lnSpc>
                <a:spcPts val="2227"/>
              </a:lnSpc>
              <a:buFont typeface="Arial"/>
              <a:buChar char="•"/>
            </a:pPr>
            <a:r>
              <a:rPr lang="en-US" sz="1872">
                <a:solidFill>
                  <a:srgbClr val="000000"/>
                </a:solidFill>
                <a:latin typeface="Times New Roman"/>
                <a:ea typeface="Times New Roman"/>
                <a:cs typeface="Times New Roman"/>
                <a:sym typeface="Times New Roman"/>
              </a:rPr>
              <a:t>Purchase cycles for consumables.</a:t>
            </a:r>
          </a:p>
          <a:p>
            <a:pPr marL="404209" lvl="1" indent="-202105" algn="l">
              <a:lnSpc>
                <a:spcPts val="2227"/>
              </a:lnSpc>
              <a:buFont typeface="Arial"/>
              <a:buChar char="•"/>
            </a:pPr>
            <a:r>
              <a:rPr lang="en-US" sz="1872">
                <a:solidFill>
                  <a:srgbClr val="000000"/>
                </a:solidFill>
                <a:latin typeface="Times New Roman"/>
                <a:ea typeface="Times New Roman"/>
                <a:cs typeface="Times New Roman"/>
                <a:sym typeface="Times New Roman"/>
              </a:rPr>
              <a:t>Basket patterns (items commonly bought together).</a:t>
            </a:r>
          </a:p>
          <a:p>
            <a:pPr marL="404209" lvl="1" indent="-202105" algn="l">
              <a:lnSpc>
                <a:spcPts val="2227"/>
              </a:lnSpc>
              <a:buFont typeface="Arial"/>
              <a:buChar char="•"/>
            </a:pPr>
            <a:r>
              <a:rPr lang="en-US" sz="1872">
                <a:solidFill>
                  <a:srgbClr val="000000"/>
                </a:solidFill>
                <a:latin typeface="Times New Roman"/>
                <a:ea typeface="Times New Roman"/>
                <a:cs typeface="Times New Roman"/>
                <a:sym typeface="Times New Roman"/>
              </a:rPr>
              <a:t>Family-size inference &amp; replenishment window.</a:t>
            </a:r>
          </a:p>
          <a:p>
            <a:pPr marL="404209" lvl="1" indent="-202105" algn="l">
              <a:lnSpc>
                <a:spcPts val="2227"/>
              </a:lnSpc>
              <a:buFont typeface="Arial"/>
              <a:buChar char="•"/>
            </a:pPr>
            <a:r>
              <a:rPr lang="en-US" sz="1872">
                <a:solidFill>
                  <a:srgbClr val="000000"/>
                </a:solidFill>
                <a:latin typeface="Times New Roman"/>
                <a:ea typeface="Times New Roman"/>
                <a:cs typeface="Times New Roman"/>
                <a:sym typeface="Times New Roman"/>
              </a:rPr>
              <a:t>Why it matters: Enables proactive recommendations and automated replenishment.</a:t>
            </a:r>
          </a:p>
          <a:p>
            <a:pPr algn="l">
              <a:lnSpc>
                <a:spcPts val="2227"/>
              </a:lnSpc>
            </a:pPr>
            <a:endParaRPr lang="en-US" sz="1872">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14306"/>
            <a:ext cx="12678505"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A Simple 3-Layer System for Predictive Retail</a:t>
            </a:r>
          </a:p>
        </p:txBody>
      </p:sp>
      <p:sp>
        <p:nvSpPr>
          <p:cNvPr id="3" name="Freeform 3"/>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grpSp>
        <p:nvGrpSpPr>
          <p:cNvPr id="4" name="Group 4"/>
          <p:cNvGrpSpPr/>
          <p:nvPr/>
        </p:nvGrpSpPr>
        <p:grpSpPr>
          <a:xfrm>
            <a:off x="11752955" y="1798043"/>
            <a:ext cx="4649226" cy="8001482"/>
            <a:chOff x="0" y="0"/>
            <a:chExt cx="912388" cy="1570251"/>
          </a:xfrm>
        </p:grpSpPr>
        <p:sp>
          <p:nvSpPr>
            <p:cNvPr id="5" name="Freeform 5"/>
            <p:cNvSpPr/>
            <p:nvPr/>
          </p:nvSpPr>
          <p:spPr>
            <a:xfrm>
              <a:off x="0" y="0"/>
              <a:ext cx="912388" cy="1570251"/>
            </a:xfrm>
            <a:custGeom>
              <a:avLst/>
              <a:gdLst/>
              <a:ahLst/>
              <a:cxnLst/>
              <a:rect l="l" t="t" r="r" b="b"/>
              <a:pathLst>
                <a:path w="912388" h="1570251">
                  <a:moveTo>
                    <a:pt x="113138" y="0"/>
                  </a:moveTo>
                  <a:lnTo>
                    <a:pt x="799250" y="0"/>
                  </a:lnTo>
                  <a:cubicBezTo>
                    <a:pt x="861734" y="0"/>
                    <a:pt x="912388" y="50654"/>
                    <a:pt x="912388" y="113138"/>
                  </a:cubicBezTo>
                  <a:lnTo>
                    <a:pt x="912388" y="1457113"/>
                  </a:lnTo>
                  <a:cubicBezTo>
                    <a:pt x="912388" y="1519598"/>
                    <a:pt x="861734" y="1570251"/>
                    <a:pt x="799250" y="1570251"/>
                  </a:cubicBezTo>
                  <a:lnTo>
                    <a:pt x="113138" y="1570251"/>
                  </a:lnTo>
                  <a:cubicBezTo>
                    <a:pt x="50654" y="1570251"/>
                    <a:pt x="0" y="1519598"/>
                    <a:pt x="0" y="1457113"/>
                  </a:cubicBezTo>
                  <a:lnTo>
                    <a:pt x="0" y="113138"/>
                  </a:lnTo>
                  <a:cubicBezTo>
                    <a:pt x="0" y="50654"/>
                    <a:pt x="50654" y="0"/>
                    <a:pt x="113138" y="0"/>
                  </a:cubicBezTo>
                  <a:close/>
                </a:path>
              </a:pathLst>
            </a:custGeom>
            <a:solidFill>
              <a:srgbClr val="050041"/>
            </a:solidFill>
          </p:spPr>
          <p:txBody>
            <a:bodyPr/>
            <a:lstStyle/>
            <a:p>
              <a:endParaRPr lang="en-IN"/>
            </a:p>
          </p:txBody>
        </p:sp>
        <p:sp>
          <p:nvSpPr>
            <p:cNvPr id="6" name="TextBox 6"/>
            <p:cNvSpPr txBox="1"/>
            <p:nvPr/>
          </p:nvSpPr>
          <p:spPr>
            <a:xfrm>
              <a:off x="0" y="-57150"/>
              <a:ext cx="912388" cy="1627401"/>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14413977" y="2197490"/>
            <a:ext cx="1487650" cy="1487650"/>
          </a:xfrm>
          <a:custGeom>
            <a:avLst/>
            <a:gdLst/>
            <a:ahLst/>
            <a:cxnLst/>
            <a:rect l="l" t="t" r="r" b="b"/>
            <a:pathLst>
              <a:path w="1487650" h="1487650">
                <a:moveTo>
                  <a:pt x="0" y="0"/>
                </a:moveTo>
                <a:lnTo>
                  <a:pt x="1487650" y="0"/>
                </a:lnTo>
                <a:lnTo>
                  <a:pt x="1487650" y="1487650"/>
                </a:lnTo>
                <a:lnTo>
                  <a:pt x="0" y="1487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8" name="Group 8"/>
          <p:cNvGrpSpPr/>
          <p:nvPr/>
        </p:nvGrpSpPr>
        <p:grpSpPr>
          <a:xfrm>
            <a:off x="1054904" y="8951196"/>
            <a:ext cx="9907477" cy="614208"/>
            <a:chOff x="0" y="0"/>
            <a:chExt cx="13209969" cy="818944"/>
          </a:xfrm>
        </p:grpSpPr>
        <p:grpSp>
          <p:nvGrpSpPr>
            <p:cNvPr id="9" name="Group 9"/>
            <p:cNvGrpSpPr/>
            <p:nvPr/>
          </p:nvGrpSpPr>
          <p:grpSpPr>
            <a:xfrm>
              <a:off x="0" y="0"/>
              <a:ext cx="13209969" cy="818944"/>
              <a:chOff x="0" y="0"/>
              <a:chExt cx="2608852" cy="161734"/>
            </a:xfrm>
          </p:grpSpPr>
          <p:sp>
            <p:nvSpPr>
              <p:cNvPr id="10" name="Freeform 10"/>
              <p:cNvSpPr/>
              <p:nvPr/>
            </p:nvSpPr>
            <p:spPr>
              <a:xfrm>
                <a:off x="0" y="0"/>
                <a:ext cx="2608852" cy="161734"/>
              </a:xfrm>
              <a:custGeom>
                <a:avLst/>
                <a:gdLst/>
                <a:ahLst/>
                <a:cxnLst/>
                <a:rect l="l" t="t" r="r" b="b"/>
                <a:pathLst>
                  <a:path w="2608852" h="161734">
                    <a:moveTo>
                      <a:pt x="0" y="0"/>
                    </a:moveTo>
                    <a:lnTo>
                      <a:pt x="2608852" y="0"/>
                    </a:lnTo>
                    <a:lnTo>
                      <a:pt x="2608852" y="161734"/>
                    </a:lnTo>
                    <a:lnTo>
                      <a:pt x="0" y="161734"/>
                    </a:lnTo>
                    <a:close/>
                  </a:path>
                </a:pathLst>
              </a:custGeom>
              <a:solidFill>
                <a:srgbClr val="FEFEFE"/>
              </a:solidFill>
              <a:ln w="9525" cap="sq">
                <a:solidFill>
                  <a:srgbClr val="000000"/>
                </a:solidFill>
                <a:prstDash val="solid"/>
                <a:miter/>
              </a:ln>
            </p:spPr>
            <p:txBody>
              <a:bodyPr/>
              <a:lstStyle/>
              <a:p>
                <a:endParaRPr lang="en-IN"/>
              </a:p>
            </p:txBody>
          </p:sp>
          <p:sp>
            <p:nvSpPr>
              <p:cNvPr id="11" name="TextBox 11"/>
              <p:cNvSpPr txBox="1"/>
              <p:nvPr/>
            </p:nvSpPr>
            <p:spPr>
              <a:xfrm>
                <a:off x="0" y="-57150"/>
                <a:ext cx="2608852" cy="218884"/>
              </a:xfrm>
              <a:prstGeom prst="rect">
                <a:avLst/>
              </a:prstGeom>
            </p:spPr>
            <p:txBody>
              <a:bodyPr lIns="50810" tIns="50810" rIns="50810" bIns="50810" rtlCol="0" anchor="ctr"/>
              <a:lstStyle/>
              <a:p>
                <a:pPr algn="ctr">
                  <a:lnSpc>
                    <a:spcPts val="3359"/>
                  </a:lnSpc>
                </a:pPr>
                <a:endParaRPr/>
              </a:p>
            </p:txBody>
          </p:sp>
        </p:grpSp>
        <p:sp>
          <p:nvSpPr>
            <p:cNvPr id="12" name="TextBox 12"/>
            <p:cNvSpPr txBox="1"/>
            <p:nvPr/>
          </p:nvSpPr>
          <p:spPr>
            <a:xfrm>
              <a:off x="230282" y="44433"/>
              <a:ext cx="12979686" cy="705579"/>
            </a:xfrm>
            <a:prstGeom prst="rect">
              <a:avLst/>
            </a:prstGeom>
          </p:spPr>
          <p:txBody>
            <a:bodyPr lIns="0" tIns="0" rIns="0" bIns="0" rtlCol="0" anchor="t">
              <a:spAutoFit/>
            </a:bodyPr>
            <a:lstStyle/>
            <a:p>
              <a:pPr algn="l">
                <a:lnSpc>
                  <a:spcPts val="1957"/>
                </a:lnSpc>
                <a:spcBef>
                  <a:spcPct val="0"/>
                </a:spcBef>
              </a:pPr>
              <a:r>
                <a:rPr lang="en-US" sz="1900" b="1" spc="161">
                  <a:solidFill>
                    <a:srgbClr val="1B2748"/>
                  </a:solidFill>
                  <a:latin typeface="Times New Roman Bold"/>
                  <a:ea typeface="Times New Roman Bold"/>
                  <a:cs typeface="Times New Roman Bold"/>
                  <a:sym typeface="Times New Roman Bold"/>
                </a:rPr>
                <a:t>The three layers turn raw signals into intelligent decisions and deliver them as real customer and operational value.</a:t>
              </a:r>
            </a:p>
          </p:txBody>
        </p:sp>
      </p:grpSp>
      <p:grpSp>
        <p:nvGrpSpPr>
          <p:cNvPr id="13" name="Group 13"/>
          <p:cNvGrpSpPr/>
          <p:nvPr/>
        </p:nvGrpSpPr>
        <p:grpSpPr>
          <a:xfrm>
            <a:off x="1028700" y="1798043"/>
            <a:ext cx="4649226" cy="6430947"/>
            <a:chOff x="0" y="0"/>
            <a:chExt cx="6198968" cy="8574597"/>
          </a:xfrm>
        </p:grpSpPr>
        <p:grpSp>
          <p:nvGrpSpPr>
            <p:cNvPr id="14" name="Group 14"/>
            <p:cNvGrpSpPr/>
            <p:nvPr/>
          </p:nvGrpSpPr>
          <p:grpSpPr>
            <a:xfrm>
              <a:off x="0" y="0"/>
              <a:ext cx="6198968" cy="8574597"/>
              <a:chOff x="0" y="0"/>
              <a:chExt cx="912388" cy="1262042"/>
            </a:xfrm>
          </p:grpSpPr>
          <p:sp>
            <p:nvSpPr>
              <p:cNvPr id="15" name="Freeform 15"/>
              <p:cNvSpPr/>
              <p:nvPr/>
            </p:nvSpPr>
            <p:spPr>
              <a:xfrm>
                <a:off x="0" y="0"/>
                <a:ext cx="912388" cy="1262042"/>
              </a:xfrm>
              <a:custGeom>
                <a:avLst/>
                <a:gdLst/>
                <a:ahLst/>
                <a:cxnLst/>
                <a:rect l="l" t="t" r="r" b="b"/>
                <a:pathLst>
                  <a:path w="912388" h="1262042">
                    <a:moveTo>
                      <a:pt x="113138" y="0"/>
                    </a:moveTo>
                    <a:lnTo>
                      <a:pt x="799250" y="0"/>
                    </a:lnTo>
                    <a:cubicBezTo>
                      <a:pt x="861734" y="0"/>
                      <a:pt x="912388" y="50654"/>
                      <a:pt x="912388" y="113138"/>
                    </a:cubicBezTo>
                    <a:lnTo>
                      <a:pt x="912388" y="1148904"/>
                    </a:lnTo>
                    <a:cubicBezTo>
                      <a:pt x="912388" y="1211388"/>
                      <a:pt x="861734" y="1262042"/>
                      <a:pt x="799250" y="1262042"/>
                    </a:cubicBezTo>
                    <a:lnTo>
                      <a:pt x="113138" y="1262042"/>
                    </a:lnTo>
                    <a:cubicBezTo>
                      <a:pt x="50654" y="1262042"/>
                      <a:pt x="0" y="1211388"/>
                      <a:pt x="0" y="1148904"/>
                    </a:cubicBezTo>
                    <a:lnTo>
                      <a:pt x="0" y="113138"/>
                    </a:lnTo>
                    <a:cubicBezTo>
                      <a:pt x="0" y="50654"/>
                      <a:pt x="50654" y="0"/>
                      <a:pt x="113138" y="0"/>
                    </a:cubicBezTo>
                    <a:close/>
                  </a:path>
                </a:pathLst>
              </a:custGeom>
              <a:solidFill>
                <a:srgbClr val="050041"/>
              </a:solidFill>
            </p:spPr>
            <p:txBody>
              <a:bodyPr/>
              <a:lstStyle/>
              <a:p>
                <a:endParaRPr lang="en-IN"/>
              </a:p>
            </p:txBody>
          </p:sp>
          <p:sp>
            <p:nvSpPr>
              <p:cNvPr id="16" name="TextBox 16"/>
              <p:cNvSpPr txBox="1"/>
              <p:nvPr/>
            </p:nvSpPr>
            <p:spPr>
              <a:xfrm>
                <a:off x="0" y="-57150"/>
                <a:ext cx="912388" cy="1319192"/>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455452" y="464683"/>
              <a:ext cx="5288064" cy="7664280"/>
            </a:xfrm>
            <a:prstGeom prst="rect">
              <a:avLst/>
            </a:prstGeom>
          </p:spPr>
          <p:txBody>
            <a:bodyPr lIns="0" tIns="0" rIns="0" bIns="0" rtlCol="0" anchor="t">
              <a:spAutoFit/>
            </a:bodyPr>
            <a:lstStyle/>
            <a:p>
              <a:pPr algn="l">
                <a:lnSpc>
                  <a:spcPts val="2265"/>
                </a:lnSpc>
              </a:pPr>
              <a:r>
                <a:rPr lang="en-US" sz="2199" spc="186">
                  <a:solidFill>
                    <a:srgbClr val="FFFFFF"/>
                  </a:solidFill>
                  <a:latin typeface="Times New Roman"/>
                  <a:ea typeface="Times New Roman"/>
                  <a:cs typeface="Times New Roman"/>
                  <a:sym typeface="Times New Roman"/>
                </a:rPr>
                <a:t>LAYER 1 — </a:t>
              </a:r>
            </a:p>
            <a:p>
              <a:pPr algn="l">
                <a:lnSpc>
                  <a:spcPts val="2265"/>
                </a:lnSpc>
              </a:pPr>
              <a:r>
                <a:rPr lang="en-US" sz="2199" spc="186">
                  <a:solidFill>
                    <a:srgbClr val="FFFFFF"/>
                  </a:solidFill>
                  <a:latin typeface="Times New Roman"/>
                  <a:ea typeface="Times New Roman"/>
                  <a:cs typeface="Times New Roman"/>
                  <a:sym typeface="Times New Roman"/>
                </a:rPr>
                <a:t>DATA FOUNDATION (Collecting &amp; standardizing signals)</a:t>
              </a:r>
            </a:p>
            <a:p>
              <a:pPr algn="l">
                <a:lnSpc>
                  <a:spcPts val="2265"/>
                </a:lnSpc>
              </a:pPr>
              <a:endParaRPr lang="en-US" sz="2199" spc="186">
                <a:solidFill>
                  <a:srgbClr val="FFFFFF"/>
                </a:solidFill>
                <a:latin typeface="Times New Roman"/>
                <a:ea typeface="Times New Roman"/>
                <a:cs typeface="Times New Roman"/>
                <a:sym typeface="Times New Roman"/>
              </a:endParaRPr>
            </a:p>
            <a:p>
              <a:pPr marL="474978" lvl="1" indent="-237489" algn="l">
                <a:lnSpc>
                  <a:spcPts val="2265"/>
                </a:lnSpc>
                <a:buFont typeface="Arial"/>
                <a:buChar char="•"/>
              </a:pPr>
              <a:r>
                <a:rPr lang="en-US" sz="2199" spc="186">
                  <a:solidFill>
                    <a:srgbClr val="FFFFFF"/>
                  </a:solidFill>
                  <a:latin typeface="Times New Roman"/>
                  <a:ea typeface="Times New Roman"/>
                  <a:cs typeface="Times New Roman"/>
                  <a:sym typeface="Times New Roman"/>
                </a:rPr>
                <a:t>Unified identity across app, store, and Walmart+.</a:t>
              </a:r>
            </a:p>
            <a:p>
              <a:pPr marL="474978" lvl="1" indent="-237489" algn="l">
                <a:lnSpc>
                  <a:spcPts val="2265"/>
                </a:lnSpc>
                <a:buFont typeface="Arial"/>
                <a:buChar char="•"/>
              </a:pPr>
              <a:r>
                <a:rPr lang="en-US" sz="2199" spc="186">
                  <a:solidFill>
                    <a:srgbClr val="FFFFFF"/>
                  </a:solidFill>
                  <a:latin typeface="Times New Roman"/>
                  <a:ea typeface="Times New Roman"/>
                  <a:cs typeface="Times New Roman"/>
                  <a:sym typeface="Times New Roman"/>
                </a:rPr>
                <a:t>Real-time ingestion pipeline for POS, app, sensor, and fulfillment events.</a:t>
              </a:r>
            </a:p>
            <a:p>
              <a:pPr marL="474978" lvl="1" indent="-237489" algn="l">
                <a:lnSpc>
                  <a:spcPts val="2265"/>
                </a:lnSpc>
                <a:buFont typeface="Arial"/>
                <a:buChar char="•"/>
              </a:pPr>
              <a:r>
                <a:rPr lang="en-US" sz="2199" spc="186">
                  <a:solidFill>
                    <a:srgbClr val="FFFFFF"/>
                  </a:solidFill>
                  <a:latin typeface="Times New Roman"/>
                  <a:ea typeface="Times New Roman"/>
                  <a:cs typeface="Times New Roman"/>
                  <a:sym typeface="Times New Roman"/>
                </a:rPr>
                <a:t>Standardized schemas for customers, events, inventory, and products.</a:t>
              </a:r>
            </a:p>
            <a:p>
              <a:pPr marL="474978" lvl="1" indent="-237489" algn="l">
                <a:lnSpc>
                  <a:spcPts val="2265"/>
                </a:lnSpc>
                <a:buFont typeface="Arial"/>
                <a:buChar char="•"/>
              </a:pPr>
              <a:r>
                <a:rPr lang="en-US" sz="2199" spc="186">
                  <a:solidFill>
                    <a:srgbClr val="FFFFFF"/>
                  </a:solidFill>
                  <a:latin typeface="Times New Roman"/>
                  <a:ea typeface="Times New Roman"/>
                  <a:cs typeface="Times New Roman"/>
                  <a:sym typeface="Times New Roman"/>
                </a:rPr>
                <a:t>Store-level “single truth” for product and inventory status.</a:t>
              </a:r>
            </a:p>
            <a:p>
              <a:pPr marL="474978" lvl="1" indent="-237489" algn="l">
                <a:lnSpc>
                  <a:spcPts val="2265"/>
                </a:lnSpc>
                <a:spcBef>
                  <a:spcPct val="0"/>
                </a:spcBef>
                <a:buFont typeface="Arial"/>
                <a:buChar char="•"/>
              </a:pPr>
              <a:r>
                <a:rPr lang="en-US" sz="2199" spc="186">
                  <a:solidFill>
                    <a:srgbClr val="FFFFFF"/>
                  </a:solidFill>
                  <a:latin typeface="Times New Roman"/>
                  <a:ea typeface="Times New Roman"/>
                  <a:cs typeface="Times New Roman"/>
                  <a:sym typeface="Times New Roman"/>
                </a:rPr>
                <a:t>Impact: All systems operate on the same real-time, accurate signals.</a:t>
              </a:r>
            </a:p>
          </p:txBody>
        </p:sp>
      </p:grpSp>
      <p:grpSp>
        <p:nvGrpSpPr>
          <p:cNvPr id="18" name="Group 18"/>
          <p:cNvGrpSpPr/>
          <p:nvPr/>
        </p:nvGrpSpPr>
        <p:grpSpPr>
          <a:xfrm>
            <a:off x="6181827" y="1798043"/>
            <a:ext cx="4780554" cy="6430947"/>
            <a:chOff x="0" y="0"/>
            <a:chExt cx="6374072" cy="8574597"/>
          </a:xfrm>
        </p:grpSpPr>
        <p:grpSp>
          <p:nvGrpSpPr>
            <p:cNvPr id="19" name="Group 19"/>
            <p:cNvGrpSpPr/>
            <p:nvPr/>
          </p:nvGrpSpPr>
          <p:grpSpPr>
            <a:xfrm>
              <a:off x="0" y="0"/>
              <a:ext cx="6374072" cy="8570852"/>
              <a:chOff x="0" y="0"/>
              <a:chExt cx="715062" cy="961504"/>
            </a:xfrm>
          </p:grpSpPr>
          <p:sp>
            <p:nvSpPr>
              <p:cNvPr id="20" name="Freeform 20"/>
              <p:cNvSpPr/>
              <p:nvPr/>
            </p:nvSpPr>
            <p:spPr>
              <a:xfrm>
                <a:off x="0" y="0"/>
                <a:ext cx="715062" cy="961504"/>
              </a:xfrm>
              <a:custGeom>
                <a:avLst/>
                <a:gdLst/>
                <a:ahLst/>
                <a:cxnLst/>
                <a:rect l="l" t="t" r="r" b="b"/>
                <a:pathLst>
                  <a:path w="715062" h="961504">
                    <a:moveTo>
                      <a:pt x="144359" y="0"/>
                    </a:moveTo>
                    <a:lnTo>
                      <a:pt x="570703" y="0"/>
                    </a:lnTo>
                    <a:cubicBezTo>
                      <a:pt x="608990" y="0"/>
                      <a:pt x="645708" y="15209"/>
                      <a:pt x="672781" y="42282"/>
                    </a:cubicBezTo>
                    <a:cubicBezTo>
                      <a:pt x="699853" y="69354"/>
                      <a:pt x="715062" y="106073"/>
                      <a:pt x="715062" y="144359"/>
                    </a:cubicBezTo>
                    <a:lnTo>
                      <a:pt x="715062" y="817145"/>
                    </a:lnTo>
                    <a:cubicBezTo>
                      <a:pt x="715062" y="855431"/>
                      <a:pt x="699853" y="892149"/>
                      <a:pt x="672781" y="919222"/>
                    </a:cubicBezTo>
                    <a:cubicBezTo>
                      <a:pt x="645708" y="946295"/>
                      <a:pt x="608990" y="961504"/>
                      <a:pt x="570703" y="961504"/>
                    </a:cubicBezTo>
                    <a:lnTo>
                      <a:pt x="144359" y="961504"/>
                    </a:lnTo>
                    <a:cubicBezTo>
                      <a:pt x="64632" y="961504"/>
                      <a:pt x="0" y="896872"/>
                      <a:pt x="0" y="817145"/>
                    </a:cubicBezTo>
                    <a:lnTo>
                      <a:pt x="0" y="144359"/>
                    </a:lnTo>
                    <a:cubicBezTo>
                      <a:pt x="0" y="106073"/>
                      <a:pt x="15209" y="69354"/>
                      <a:pt x="42282" y="42282"/>
                    </a:cubicBezTo>
                    <a:cubicBezTo>
                      <a:pt x="69354" y="15209"/>
                      <a:pt x="106073" y="0"/>
                      <a:pt x="144359" y="0"/>
                    </a:cubicBezTo>
                    <a:close/>
                  </a:path>
                </a:pathLst>
              </a:custGeom>
              <a:solidFill>
                <a:srgbClr val="FEE134"/>
              </a:solidFill>
            </p:spPr>
            <p:txBody>
              <a:bodyPr/>
              <a:lstStyle/>
              <a:p>
                <a:endParaRPr lang="en-IN"/>
              </a:p>
            </p:txBody>
          </p:sp>
          <p:sp>
            <p:nvSpPr>
              <p:cNvPr id="21" name="TextBox 21"/>
              <p:cNvSpPr txBox="1"/>
              <p:nvPr/>
            </p:nvSpPr>
            <p:spPr>
              <a:xfrm>
                <a:off x="0" y="-57150"/>
                <a:ext cx="715062" cy="1018654"/>
              </a:xfrm>
              <a:prstGeom prst="rect">
                <a:avLst/>
              </a:prstGeom>
            </p:spPr>
            <p:txBody>
              <a:bodyPr lIns="50800" tIns="50800" rIns="50800" bIns="50800" rtlCol="0" anchor="ctr"/>
              <a:lstStyle/>
              <a:p>
                <a:pPr algn="l">
                  <a:lnSpc>
                    <a:spcPts val="3499"/>
                  </a:lnSpc>
                </a:pPr>
                <a:endParaRPr/>
              </a:p>
            </p:txBody>
          </p:sp>
        </p:grpSp>
        <p:sp>
          <p:nvSpPr>
            <p:cNvPr id="22" name="TextBox 22"/>
            <p:cNvSpPr txBox="1"/>
            <p:nvPr/>
          </p:nvSpPr>
          <p:spPr>
            <a:xfrm>
              <a:off x="568264" y="529316"/>
              <a:ext cx="5316724" cy="8045281"/>
            </a:xfrm>
            <a:prstGeom prst="rect">
              <a:avLst/>
            </a:prstGeom>
          </p:spPr>
          <p:txBody>
            <a:bodyPr lIns="0" tIns="0" rIns="0" bIns="0" rtlCol="0" anchor="t">
              <a:spAutoFit/>
            </a:bodyPr>
            <a:lstStyle/>
            <a:p>
              <a:pPr algn="l">
                <a:lnSpc>
                  <a:spcPts val="2265"/>
                </a:lnSpc>
                <a:spcBef>
                  <a:spcPct val="0"/>
                </a:spcBef>
              </a:pPr>
              <a:r>
                <a:rPr lang="en-US" sz="2199" spc="186">
                  <a:solidFill>
                    <a:srgbClr val="000000"/>
                  </a:solidFill>
                  <a:latin typeface="Times New Roman"/>
                  <a:ea typeface="Times New Roman"/>
                  <a:cs typeface="Times New Roman"/>
                  <a:sym typeface="Times New Roman"/>
                </a:rPr>
                <a:t>LAYER 2 — </a:t>
              </a:r>
            </a:p>
            <a:p>
              <a:pPr algn="l">
                <a:lnSpc>
                  <a:spcPts val="2265"/>
                </a:lnSpc>
                <a:spcBef>
                  <a:spcPct val="0"/>
                </a:spcBef>
              </a:pPr>
              <a:r>
                <a:rPr lang="en-US" sz="2199" spc="186">
                  <a:solidFill>
                    <a:srgbClr val="000000"/>
                  </a:solidFill>
                  <a:latin typeface="Times New Roman"/>
                  <a:ea typeface="Times New Roman"/>
                  <a:cs typeface="Times New Roman"/>
                  <a:sym typeface="Times New Roman"/>
                </a:rPr>
                <a:t>AI DECISION LAYER </a:t>
              </a:r>
            </a:p>
            <a:p>
              <a:pPr algn="l">
                <a:lnSpc>
                  <a:spcPts val="2265"/>
                </a:lnSpc>
                <a:spcBef>
                  <a:spcPct val="0"/>
                </a:spcBef>
              </a:pPr>
              <a:r>
                <a:rPr lang="en-US" sz="2199" spc="186">
                  <a:solidFill>
                    <a:srgbClr val="000000"/>
                  </a:solidFill>
                  <a:latin typeface="Times New Roman"/>
                  <a:ea typeface="Times New Roman"/>
                  <a:cs typeface="Times New Roman"/>
                  <a:sym typeface="Times New Roman"/>
                </a:rPr>
                <a:t>(Generating predictions)</a:t>
              </a:r>
            </a:p>
            <a:p>
              <a:pPr algn="l">
                <a:lnSpc>
                  <a:spcPts val="2265"/>
                </a:lnSpc>
                <a:spcBef>
                  <a:spcPct val="0"/>
                </a:spcBef>
              </a:pPr>
              <a:endParaRPr lang="en-US" sz="2199" spc="186">
                <a:solidFill>
                  <a:srgbClr val="000000"/>
                </a:solidFill>
                <a:latin typeface="Times New Roman"/>
                <a:ea typeface="Times New Roman"/>
                <a:cs typeface="Times New Roman"/>
                <a:sym typeface="Times New Roman"/>
              </a:endParaRPr>
            </a:p>
            <a:p>
              <a:pPr marL="474979" lvl="1" indent="-237490" algn="l">
                <a:lnSpc>
                  <a:spcPts val="2265"/>
                </a:lnSpc>
                <a:spcBef>
                  <a:spcPct val="0"/>
                </a:spcBef>
                <a:buFont typeface="Arial"/>
                <a:buChar char="•"/>
              </a:pPr>
              <a:r>
                <a:rPr lang="en-US" sz="2199" spc="186">
                  <a:solidFill>
                    <a:srgbClr val="000000"/>
                  </a:solidFill>
                  <a:latin typeface="Times New Roman"/>
                  <a:ea typeface="Times New Roman"/>
                  <a:cs typeface="Times New Roman"/>
                  <a:sym typeface="Times New Roman"/>
                </a:rPr>
                <a:t>Unified forecasting logic for demand &amp; replenishment.</a:t>
              </a:r>
            </a:p>
            <a:p>
              <a:pPr marL="474979" lvl="1" indent="-237490" algn="l">
                <a:lnSpc>
                  <a:spcPts val="2265"/>
                </a:lnSpc>
                <a:spcBef>
                  <a:spcPct val="0"/>
                </a:spcBef>
                <a:buFont typeface="Arial"/>
                <a:buChar char="•"/>
              </a:pPr>
              <a:r>
                <a:rPr lang="en-US" sz="2199" spc="186">
                  <a:solidFill>
                    <a:srgbClr val="000000"/>
                  </a:solidFill>
                  <a:latin typeface="Times New Roman"/>
                  <a:ea typeface="Times New Roman"/>
                  <a:cs typeface="Times New Roman"/>
                  <a:sym typeface="Times New Roman"/>
                </a:rPr>
                <a:t>Routing and labor optimization based on predicted workloads.</a:t>
              </a:r>
            </a:p>
            <a:p>
              <a:pPr marL="474979" lvl="1" indent="-237490" algn="l">
                <a:lnSpc>
                  <a:spcPts val="2265"/>
                </a:lnSpc>
                <a:spcBef>
                  <a:spcPct val="0"/>
                </a:spcBef>
                <a:buFont typeface="Arial"/>
                <a:buChar char="•"/>
              </a:pPr>
              <a:r>
                <a:rPr lang="en-US" sz="2199" spc="186">
                  <a:solidFill>
                    <a:srgbClr val="000000"/>
                  </a:solidFill>
                  <a:latin typeface="Times New Roman"/>
                  <a:ea typeface="Times New Roman"/>
                  <a:cs typeface="Times New Roman"/>
                  <a:sym typeface="Times New Roman"/>
                </a:rPr>
                <a:t>Household-level need prediction and next-best-action models.</a:t>
              </a:r>
            </a:p>
            <a:p>
              <a:pPr marL="474979" lvl="1" indent="-237490" algn="l">
                <a:lnSpc>
                  <a:spcPts val="2265"/>
                </a:lnSpc>
                <a:spcBef>
                  <a:spcPct val="0"/>
                </a:spcBef>
                <a:buFont typeface="Arial"/>
                <a:buChar char="•"/>
              </a:pPr>
              <a:r>
                <a:rPr lang="en-US" sz="2199" spc="186">
                  <a:solidFill>
                    <a:srgbClr val="000000"/>
                  </a:solidFill>
                  <a:latin typeface="Times New Roman"/>
                  <a:ea typeface="Times New Roman"/>
                  <a:cs typeface="Times New Roman"/>
                  <a:sym typeface="Times New Roman"/>
                </a:rPr>
                <a:t>Real-time scoring for search, recommendations, promotions.</a:t>
              </a:r>
            </a:p>
            <a:p>
              <a:pPr marL="474979" lvl="1" indent="-237490" algn="l">
                <a:lnSpc>
                  <a:spcPts val="2265"/>
                </a:lnSpc>
                <a:spcBef>
                  <a:spcPct val="0"/>
                </a:spcBef>
                <a:buFont typeface="Arial"/>
                <a:buChar char="•"/>
              </a:pPr>
              <a:r>
                <a:rPr lang="en-US" sz="2199" spc="186">
                  <a:solidFill>
                    <a:srgbClr val="000000"/>
                  </a:solidFill>
                  <a:latin typeface="Times New Roman"/>
                  <a:ea typeface="Times New Roman"/>
                  <a:cs typeface="Times New Roman"/>
                  <a:sym typeface="Times New Roman"/>
                </a:rPr>
                <a:t>Impact: Provides a single “AI brain” powering the entire enterprise.</a:t>
              </a:r>
            </a:p>
            <a:p>
              <a:pPr algn="l">
                <a:lnSpc>
                  <a:spcPts val="2265"/>
                </a:lnSpc>
                <a:spcBef>
                  <a:spcPct val="0"/>
                </a:spcBef>
              </a:pPr>
              <a:endParaRPr lang="en-US" sz="2199" spc="186">
                <a:solidFill>
                  <a:srgbClr val="000000"/>
                </a:solidFill>
                <a:latin typeface="Times New Roman"/>
                <a:ea typeface="Times New Roman"/>
                <a:cs typeface="Times New Roman"/>
                <a:sym typeface="Times New Roman"/>
              </a:endParaRPr>
            </a:p>
            <a:p>
              <a:pPr algn="l">
                <a:lnSpc>
                  <a:spcPts val="2265"/>
                </a:lnSpc>
                <a:spcBef>
                  <a:spcPct val="0"/>
                </a:spcBef>
              </a:pPr>
              <a:endParaRPr lang="en-US" sz="2199" spc="186">
                <a:solidFill>
                  <a:srgbClr val="000000"/>
                </a:solidFill>
                <a:latin typeface="Times New Roman"/>
                <a:ea typeface="Times New Roman"/>
                <a:cs typeface="Times New Roman"/>
                <a:sym typeface="Times New Roman"/>
              </a:endParaRPr>
            </a:p>
          </p:txBody>
        </p:sp>
      </p:grpSp>
      <p:sp>
        <p:nvSpPr>
          <p:cNvPr id="23" name="TextBox 23"/>
          <p:cNvSpPr txBox="1"/>
          <p:nvPr/>
        </p:nvSpPr>
        <p:spPr>
          <a:xfrm>
            <a:off x="12086330" y="3724661"/>
            <a:ext cx="3969658" cy="6025696"/>
          </a:xfrm>
          <a:prstGeom prst="rect">
            <a:avLst/>
          </a:prstGeom>
        </p:spPr>
        <p:txBody>
          <a:bodyPr lIns="0" tIns="0" rIns="0" bIns="0" rtlCol="0" anchor="t">
            <a:spAutoFit/>
          </a:bodyPr>
          <a:lstStyle/>
          <a:p>
            <a:pPr algn="l">
              <a:lnSpc>
                <a:spcPts val="2264"/>
              </a:lnSpc>
            </a:pPr>
            <a:r>
              <a:rPr lang="en-US" sz="2198" spc="186">
                <a:solidFill>
                  <a:srgbClr val="FFFFFF"/>
                </a:solidFill>
                <a:latin typeface="Times New Roman"/>
                <a:ea typeface="Times New Roman"/>
                <a:cs typeface="Times New Roman"/>
                <a:sym typeface="Times New Roman"/>
              </a:rPr>
              <a:t>LAYER 3 — </a:t>
            </a:r>
          </a:p>
          <a:p>
            <a:pPr algn="l">
              <a:lnSpc>
                <a:spcPts val="2264"/>
              </a:lnSpc>
            </a:pPr>
            <a:r>
              <a:rPr lang="en-US" sz="2198" spc="186">
                <a:solidFill>
                  <a:srgbClr val="FFFFFF"/>
                </a:solidFill>
                <a:latin typeface="Times New Roman"/>
                <a:ea typeface="Times New Roman"/>
                <a:cs typeface="Times New Roman"/>
                <a:sym typeface="Times New Roman"/>
              </a:rPr>
              <a:t>ACTIVATION LAYER</a:t>
            </a:r>
          </a:p>
          <a:p>
            <a:pPr algn="l">
              <a:lnSpc>
                <a:spcPts val="2264"/>
              </a:lnSpc>
              <a:spcBef>
                <a:spcPct val="0"/>
              </a:spcBef>
            </a:pPr>
            <a:r>
              <a:rPr lang="en-US" sz="2198" spc="186">
                <a:solidFill>
                  <a:srgbClr val="FFFFFF"/>
                </a:solidFill>
                <a:latin typeface="Times New Roman"/>
                <a:ea typeface="Times New Roman"/>
                <a:cs typeface="Times New Roman"/>
                <a:sym typeface="Times New Roman"/>
              </a:rPr>
              <a:t>(Delivering customer-visible value)</a:t>
            </a:r>
          </a:p>
          <a:p>
            <a:pPr algn="l">
              <a:lnSpc>
                <a:spcPts val="2264"/>
              </a:lnSpc>
              <a:spcBef>
                <a:spcPct val="0"/>
              </a:spcBef>
            </a:pPr>
            <a:endParaRPr lang="en-US" sz="2198" spc="186">
              <a:solidFill>
                <a:srgbClr val="FFFFFF"/>
              </a:solidFill>
              <a:latin typeface="Times New Roman"/>
              <a:ea typeface="Times New Roman"/>
              <a:cs typeface="Times New Roman"/>
              <a:sym typeface="Times New Roman"/>
            </a:endParaRPr>
          </a:p>
          <a:p>
            <a:pPr marL="474704" lvl="1" indent="-237352" algn="l">
              <a:lnSpc>
                <a:spcPts val="2264"/>
              </a:lnSpc>
              <a:spcBef>
                <a:spcPct val="0"/>
              </a:spcBef>
              <a:buFont typeface="Arial"/>
              <a:buChar char="•"/>
            </a:pPr>
            <a:r>
              <a:rPr lang="en-US" sz="2198" spc="186">
                <a:solidFill>
                  <a:srgbClr val="FFFFFF"/>
                </a:solidFill>
                <a:latin typeface="Times New Roman"/>
                <a:ea typeface="Times New Roman"/>
                <a:cs typeface="Times New Roman"/>
                <a:sym typeface="Times New Roman"/>
              </a:rPr>
              <a:t>More accurate and consistent search results.</a:t>
            </a:r>
          </a:p>
          <a:p>
            <a:pPr marL="474704" lvl="1" indent="-237352" algn="l">
              <a:lnSpc>
                <a:spcPts val="2264"/>
              </a:lnSpc>
              <a:spcBef>
                <a:spcPct val="0"/>
              </a:spcBef>
              <a:buFont typeface="Arial"/>
              <a:buChar char="•"/>
            </a:pPr>
            <a:r>
              <a:rPr lang="en-US" sz="2198" spc="186">
                <a:solidFill>
                  <a:srgbClr val="FFFFFF"/>
                </a:solidFill>
                <a:latin typeface="Times New Roman"/>
                <a:ea typeface="Times New Roman"/>
                <a:cs typeface="Times New Roman"/>
                <a:sym typeface="Times New Roman"/>
              </a:rPr>
              <a:t>Proactive OOS alerts + alternative product suggestions.</a:t>
            </a:r>
          </a:p>
          <a:p>
            <a:pPr marL="474704" lvl="1" indent="-237352" algn="l">
              <a:lnSpc>
                <a:spcPts val="2264"/>
              </a:lnSpc>
              <a:spcBef>
                <a:spcPct val="0"/>
              </a:spcBef>
              <a:buFont typeface="Arial"/>
              <a:buChar char="•"/>
            </a:pPr>
            <a:r>
              <a:rPr lang="en-US" sz="2198" spc="186">
                <a:solidFill>
                  <a:srgbClr val="FFFFFF"/>
                </a:solidFill>
                <a:latin typeface="Times New Roman"/>
                <a:ea typeface="Times New Roman"/>
                <a:cs typeface="Times New Roman"/>
                <a:sym typeface="Times New Roman"/>
              </a:rPr>
              <a:t>Checkout congestion prediction for lane optimization.</a:t>
            </a:r>
          </a:p>
          <a:p>
            <a:pPr marL="474704" lvl="1" indent="-237352" algn="l">
              <a:lnSpc>
                <a:spcPts val="2264"/>
              </a:lnSpc>
              <a:spcBef>
                <a:spcPct val="0"/>
              </a:spcBef>
              <a:buFont typeface="Arial"/>
              <a:buChar char="•"/>
            </a:pPr>
            <a:r>
              <a:rPr lang="en-US" sz="2198" spc="186">
                <a:solidFill>
                  <a:srgbClr val="FFFFFF"/>
                </a:solidFill>
                <a:latin typeface="Times New Roman"/>
                <a:ea typeface="Times New Roman"/>
                <a:cs typeface="Times New Roman"/>
                <a:sym typeface="Times New Roman"/>
              </a:rPr>
              <a:t>Seamless cross-channel experiences (app ↔ store ↔ delivery).</a:t>
            </a:r>
          </a:p>
          <a:p>
            <a:pPr marL="474704" lvl="1" indent="-237352" algn="l">
              <a:lnSpc>
                <a:spcPts val="2264"/>
              </a:lnSpc>
              <a:spcBef>
                <a:spcPct val="0"/>
              </a:spcBef>
              <a:buFont typeface="Arial"/>
              <a:buChar char="•"/>
            </a:pPr>
            <a:r>
              <a:rPr lang="en-US" sz="2198" spc="186">
                <a:solidFill>
                  <a:srgbClr val="FFFFFF"/>
                </a:solidFill>
                <a:latin typeface="Times New Roman"/>
                <a:ea typeface="Times New Roman"/>
                <a:cs typeface="Times New Roman"/>
                <a:sym typeface="Times New Roman"/>
              </a:rPr>
              <a:t>Impact: Customers and associates directly experience predictive intelligence.</a:t>
            </a:r>
          </a:p>
          <a:p>
            <a:pPr algn="l">
              <a:lnSpc>
                <a:spcPts val="2264"/>
              </a:lnSpc>
              <a:spcBef>
                <a:spcPct val="0"/>
              </a:spcBef>
            </a:pPr>
            <a:endParaRPr lang="en-US" sz="2198" spc="186">
              <a:solidFill>
                <a:srgbClr val="FFFFFF"/>
              </a:solidFill>
              <a:latin typeface="Times New Roman"/>
              <a:ea typeface="Times New Roman"/>
              <a:cs typeface="Times New Roman"/>
              <a:sym typeface="Times New Roman"/>
            </a:endParaRPr>
          </a:p>
        </p:txBody>
      </p:sp>
      <p:sp>
        <p:nvSpPr>
          <p:cNvPr id="24" name="TextBox 24"/>
          <p:cNvSpPr txBox="1"/>
          <p:nvPr/>
        </p:nvSpPr>
        <p:spPr>
          <a:xfrm>
            <a:off x="17191229" y="9210675"/>
            <a:ext cx="288542"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grpSp>
        <p:nvGrpSpPr>
          <p:cNvPr id="3" name="Group 3"/>
          <p:cNvGrpSpPr/>
          <p:nvPr/>
        </p:nvGrpSpPr>
        <p:grpSpPr>
          <a:xfrm>
            <a:off x="12011502" y="2099884"/>
            <a:ext cx="5078936" cy="6925251"/>
            <a:chOff x="0" y="0"/>
            <a:chExt cx="996716" cy="1359046"/>
          </a:xfrm>
        </p:grpSpPr>
        <p:sp>
          <p:nvSpPr>
            <p:cNvPr id="4" name="Freeform 4"/>
            <p:cNvSpPr/>
            <p:nvPr/>
          </p:nvSpPr>
          <p:spPr>
            <a:xfrm>
              <a:off x="0" y="0"/>
              <a:ext cx="996716" cy="1359046"/>
            </a:xfrm>
            <a:custGeom>
              <a:avLst/>
              <a:gdLst/>
              <a:ahLst/>
              <a:cxnLst/>
              <a:rect l="l" t="t" r="r" b="b"/>
              <a:pathLst>
                <a:path w="996716" h="1359046">
                  <a:moveTo>
                    <a:pt x="103566" y="0"/>
                  </a:moveTo>
                  <a:lnTo>
                    <a:pt x="893151" y="0"/>
                  </a:lnTo>
                  <a:cubicBezTo>
                    <a:pt x="920618" y="0"/>
                    <a:pt x="946960" y="10911"/>
                    <a:pt x="966382" y="30334"/>
                  </a:cubicBezTo>
                  <a:cubicBezTo>
                    <a:pt x="985805" y="49756"/>
                    <a:pt x="996716" y="76098"/>
                    <a:pt x="996716" y="103566"/>
                  </a:cubicBezTo>
                  <a:lnTo>
                    <a:pt x="996716" y="1255481"/>
                  </a:lnTo>
                  <a:cubicBezTo>
                    <a:pt x="996716" y="1282948"/>
                    <a:pt x="985805" y="1309290"/>
                    <a:pt x="966382" y="1328713"/>
                  </a:cubicBezTo>
                  <a:cubicBezTo>
                    <a:pt x="946960" y="1348135"/>
                    <a:pt x="920618" y="1359046"/>
                    <a:pt x="893151" y="1359046"/>
                  </a:cubicBezTo>
                  <a:lnTo>
                    <a:pt x="103566" y="1359046"/>
                  </a:lnTo>
                  <a:cubicBezTo>
                    <a:pt x="76098" y="1359046"/>
                    <a:pt x="49756" y="1348135"/>
                    <a:pt x="30334" y="1328713"/>
                  </a:cubicBezTo>
                  <a:cubicBezTo>
                    <a:pt x="10911" y="1309290"/>
                    <a:pt x="0" y="1282948"/>
                    <a:pt x="0" y="1255481"/>
                  </a:cubicBezTo>
                  <a:lnTo>
                    <a:pt x="0" y="103566"/>
                  </a:lnTo>
                  <a:cubicBezTo>
                    <a:pt x="0" y="76098"/>
                    <a:pt x="10911" y="49756"/>
                    <a:pt x="30334" y="30334"/>
                  </a:cubicBezTo>
                  <a:cubicBezTo>
                    <a:pt x="49756" y="10911"/>
                    <a:pt x="76098" y="0"/>
                    <a:pt x="103566" y="0"/>
                  </a:cubicBezTo>
                  <a:close/>
                </a:path>
              </a:pathLst>
            </a:custGeom>
            <a:solidFill>
              <a:srgbClr val="050041"/>
            </a:solidFill>
          </p:spPr>
          <p:txBody>
            <a:bodyPr/>
            <a:lstStyle/>
            <a:p>
              <a:endParaRPr lang="en-IN"/>
            </a:p>
          </p:txBody>
        </p:sp>
        <p:sp>
          <p:nvSpPr>
            <p:cNvPr id="5" name="TextBox 5"/>
            <p:cNvSpPr txBox="1"/>
            <p:nvPr/>
          </p:nvSpPr>
          <p:spPr>
            <a:xfrm>
              <a:off x="0" y="-57150"/>
              <a:ext cx="996716" cy="1416196"/>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682367" y="2133121"/>
            <a:ext cx="4658281" cy="6430947"/>
            <a:chOff x="0" y="0"/>
            <a:chExt cx="914165" cy="1262042"/>
          </a:xfrm>
        </p:grpSpPr>
        <p:sp>
          <p:nvSpPr>
            <p:cNvPr id="7" name="Freeform 7"/>
            <p:cNvSpPr/>
            <p:nvPr/>
          </p:nvSpPr>
          <p:spPr>
            <a:xfrm>
              <a:off x="0" y="0"/>
              <a:ext cx="914165" cy="1262042"/>
            </a:xfrm>
            <a:custGeom>
              <a:avLst/>
              <a:gdLst/>
              <a:ahLst/>
              <a:cxnLst/>
              <a:rect l="l" t="t" r="r" b="b"/>
              <a:pathLst>
                <a:path w="914165" h="1262042">
                  <a:moveTo>
                    <a:pt x="112918" y="0"/>
                  </a:moveTo>
                  <a:lnTo>
                    <a:pt x="801247" y="0"/>
                  </a:lnTo>
                  <a:cubicBezTo>
                    <a:pt x="831194" y="0"/>
                    <a:pt x="859916" y="11897"/>
                    <a:pt x="881092" y="33073"/>
                  </a:cubicBezTo>
                  <a:cubicBezTo>
                    <a:pt x="902268" y="54249"/>
                    <a:pt x="914165" y="82970"/>
                    <a:pt x="914165" y="112918"/>
                  </a:cubicBezTo>
                  <a:lnTo>
                    <a:pt x="914165" y="1149124"/>
                  </a:lnTo>
                  <a:cubicBezTo>
                    <a:pt x="914165" y="1179072"/>
                    <a:pt x="902268" y="1207793"/>
                    <a:pt x="881092" y="1228969"/>
                  </a:cubicBezTo>
                  <a:cubicBezTo>
                    <a:pt x="859916" y="1250145"/>
                    <a:pt x="831194" y="1262042"/>
                    <a:pt x="801247" y="1262042"/>
                  </a:cubicBezTo>
                  <a:lnTo>
                    <a:pt x="112918" y="1262042"/>
                  </a:lnTo>
                  <a:cubicBezTo>
                    <a:pt x="82970" y="1262042"/>
                    <a:pt x="54249" y="1250145"/>
                    <a:pt x="33073" y="1228969"/>
                  </a:cubicBezTo>
                  <a:cubicBezTo>
                    <a:pt x="11897" y="1207793"/>
                    <a:pt x="0" y="1179072"/>
                    <a:pt x="0" y="1149124"/>
                  </a:cubicBezTo>
                  <a:lnTo>
                    <a:pt x="0" y="112918"/>
                  </a:lnTo>
                  <a:cubicBezTo>
                    <a:pt x="0" y="82970"/>
                    <a:pt x="11897" y="54249"/>
                    <a:pt x="33073" y="33073"/>
                  </a:cubicBezTo>
                  <a:cubicBezTo>
                    <a:pt x="54249" y="11897"/>
                    <a:pt x="82970" y="0"/>
                    <a:pt x="112918" y="0"/>
                  </a:cubicBezTo>
                  <a:close/>
                </a:path>
              </a:pathLst>
            </a:custGeom>
            <a:solidFill>
              <a:srgbClr val="050041"/>
            </a:solidFill>
          </p:spPr>
          <p:txBody>
            <a:bodyPr/>
            <a:lstStyle/>
            <a:p>
              <a:endParaRPr lang="en-IN"/>
            </a:p>
          </p:txBody>
        </p:sp>
        <p:sp>
          <p:nvSpPr>
            <p:cNvPr id="8" name="TextBox 8"/>
            <p:cNvSpPr txBox="1"/>
            <p:nvPr/>
          </p:nvSpPr>
          <p:spPr>
            <a:xfrm>
              <a:off x="0" y="-57150"/>
              <a:ext cx="914165" cy="1319192"/>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1028700" y="414306"/>
            <a:ext cx="13868603"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Ide</a:t>
            </a:r>
            <a:r>
              <a:rPr lang="en-US" sz="5000" b="1" u="none" strike="noStrike">
                <a:solidFill>
                  <a:srgbClr val="1B2748"/>
                </a:solidFill>
                <a:latin typeface="Times New Roman Bold"/>
                <a:ea typeface="Times New Roman Bold"/>
                <a:cs typeface="Times New Roman Bold"/>
                <a:sym typeface="Times New Roman Bold"/>
              </a:rPr>
              <a:t>ntity × Luminate: Walmart’s Predictive Engine</a:t>
            </a:r>
          </a:p>
        </p:txBody>
      </p:sp>
      <p:sp>
        <p:nvSpPr>
          <p:cNvPr id="10" name="TextBox 10"/>
          <p:cNvSpPr txBox="1"/>
          <p:nvPr/>
        </p:nvSpPr>
        <p:spPr>
          <a:xfrm>
            <a:off x="1011166" y="2417874"/>
            <a:ext cx="4000682" cy="6435148"/>
          </a:xfrm>
          <a:prstGeom prst="rect">
            <a:avLst/>
          </a:prstGeom>
        </p:spPr>
        <p:txBody>
          <a:bodyPr lIns="0" tIns="0" rIns="0" bIns="0" rtlCol="0" anchor="t">
            <a:spAutoFit/>
          </a:bodyPr>
          <a:lstStyle/>
          <a:p>
            <a:pPr algn="l">
              <a:lnSpc>
                <a:spcPts val="2305"/>
              </a:lnSpc>
            </a:pPr>
            <a:r>
              <a:rPr lang="en-US" sz="2238" b="1" spc="190">
                <a:solidFill>
                  <a:srgbClr val="FBBB30"/>
                </a:solidFill>
                <a:latin typeface="Times New Roman Bold"/>
                <a:ea typeface="Times New Roman Bold"/>
                <a:cs typeface="Times New Roman Bold"/>
                <a:sym typeface="Times New Roman Bold"/>
              </a:rPr>
              <a:t>LIMITATIONS TODAY — </a:t>
            </a:r>
          </a:p>
          <a:p>
            <a:pPr algn="l">
              <a:lnSpc>
                <a:spcPts val="2305"/>
              </a:lnSpc>
            </a:pPr>
            <a:r>
              <a:rPr lang="en-US" sz="2238" b="1" spc="190">
                <a:solidFill>
                  <a:srgbClr val="FBBB30"/>
                </a:solidFill>
                <a:latin typeface="Times New Roman Bold"/>
                <a:ea typeface="Times New Roman Bold"/>
                <a:cs typeface="Times New Roman Bold"/>
                <a:sym typeface="Times New Roman Bold"/>
              </a:rPr>
              <a:t>Why the system breaks</a:t>
            </a:r>
          </a:p>
          <a:p>
            <a:pPr algn="l">
              <a:lnSpc>
                <a:spcPts val="2305"/>
              </a:lnSpc>
            </a:pPr>
            <a:endParaRPr lang="en-US" sz="2238" b="1" spc="190">
              <a:solidFill>
                <a:srgbClr val="FBBB30"/>
              </a:solidFill>
              <a:latin typeface="Times New Roman Bold"/>
              <a:ea typeface="Times New Roman Bold"/>
              <a:cs typeface="Times New Roman Bold"/>
              <a:sym typeface="Times New Roman Bold"/>
            </a:endParaRPr>
          </a:p>
          <a:p>
            <a:pPr marL="483279" lvl="1" indent="-241639" algn="l">
              <a:lnSpc>
                <a:spcPts val="2305"/>
              </a:lnSpc>
              <a:buFont typeface="Arial"/>
              <a:buChar char="•"/>
            </a:pPr>
            <a:r>
              <a:rPr lang="en-US" sz="2238" b="1" spc="190">
                <a:solidFill>
                  <a:srgbClr val="FBBB30"/>
                </a:solidFill>
                <a:latin typeface="Times New Roman Bold"/>
                <a:ea typeface="Times New Roman Bold"/>
                <a:cs typeface="Times New Roman Bold"/>
                <a:sym typeface="Times New Roman Bold"/>
              </a:rPr>
              <a:t>App behavior, in-store receipts, and Walmart+ profiles stored separately.</a:t>
            </a:r>
          </a:p>
          <a:p>
            <a:pPr marL="483279" lvl="1" indent="-241639" algn="l">
              <a:lnSpc>
                <a:spcPts val="2305"/>
              </a:lnSpc>
              <a:buFont typeface="Arial"/>
              <a:buChar char="•"/>
            </a:pPr>
            <a:r>
              <a:rPr lang="en-US" sz="2238" b="1" spc="190">
                <a:solidFill>
                  <a:srgbClr val="FBBB30"/>
                </a:solidFill>
                <a:latin typeface="Times New Roman Bold"/>
                <a:ea typeface="Times New Roman Bold"/>
                <a:cs typeface="Times New Roman Bold"/>
                <a:sym typeface="Times New Roman Bold"/>
              </a:rPr>
              <a:t>Personalization updates run in batch, delaying relevance.</a:t>
            </a:r>
          </a:p>
          <a:p>
            <a:pPr marL="483279" lvl="1" indent="-241639" algn="l">
              <a:lnSpc>
                <a:spcPts val="2305"/>
              </a:lnSpc>
              <a:buFont typeface="Arial"/>
              <a:buChar char="•"/>
            </a:pPr>
            <a:r>
              <a:rPr lang="en-US" sz="2238" b="1" spc="190">
                <a:solidFill>
                  <a:srgbClr val="FBBB30"/>
                </a:solidFill>
                <a:latin typeface="Times New Roman Bold"/>
                <a:ea typeface="Times New Roman Bold"/>
                <a:cs typeface="Times New Roman Bold"/>
                <a:sym typeface="Times New Roman Bold"/>
              </a:rPr>
              <a:t>Inventory, behavior, and fulfillment signals not synchronized.</a:t>
            </a:r>
          </a:p>
          <a:p>
            <a:pPr marL="483279" lvl="1" indent="-241639" algn="l">
              <a:lnSpc>
                <a:spcPts val="2305"/>
              </a:lnSpc>
              <a:buFont typeface="Arial"/>
              <a:buChar char="•"/>
            </a:pPr>
            <a:r>
              <a:rPr lang="en-US" sz="2238" b="1" spc="190">
                <a:solidFill>
                  <a:srgbClr val="FBBB30"/>
                </a:solidFill>
                <a:latin typeface="Times New Roman Bold"/>
                <a:ea typeface="Times New Roman Bold"/>
                <a:cs typeface="Times New Roman Bold"/>
                <a:sym typeface="Times New Roman Bold"/>
              </a:rPr>
              <a:t>Luminate insights not connected to individual customer identity.</a:t>
            </a:r>
          </a:p>
          <a:p>
            <a:pPr marL="483279" lvl="1" indent="-241639" algn="l">
              <a:lnSpc>
                <a:spcPts val="2305"/>
              </a:lnSpc>
              <a:buFont typeface="Arial"/>
              <a:buChar char="•"/>
            </a:pPr>
            <a:r>
              <a:rPr lang="en-US" sz="2238" b="1" spc="190">
                <a:solidFill>
                  <a:srgbClr val="FBBB30"/>
                </a:solidFill>
                <a:latin typeface="Times New Roman Bold"/>
                <a:ea typeface="Times New Roman Bold"/>
                <a:cs typeface="Times New Roman Bold"/>
                <a:sym typeface="Times New Roman Bold"/>
              </a:rPr>
              <a:t>Search, recommendations, and promotions inconsistent across channels.</a:t>
            </a:r>
          </a:p>
          <a:p>
            <a:pPr algn="l">
              <a:lnSpc>
                <a:spcPts val="2305"/>
              </a:lnSpc>
            </a:pPr>
            <a:endParaRPr lang="en-US" sz="2238" b="1" spc="190">
              <a:solidFill>
                <a:srgbClr val="FBBB30"/>
              </a:solidFill>
              <a:latin typeface="Times New Roman Bold"/>
              <a:ea typeface="Times New Roman Bold"/>
              <a:cs typeface="Times New Roman Bold"/>
              <a:sym typeface="Times New Roman Bold"/>
            </a:endParaRPr>
          </a:p>
          <a:p>
            <a:pPr algn="l">
              <a:lnSpc>
                <a:spcPts val="2305"/>
              </a:lnSpc>
            </a:pPr>
            <a:endParaRPr lang="en-US" sz="2238" b="1" spc="190">
              <a:solidFill>
                <a:srgbClr val="FBBB30"/>
              </a:solidFill>
              <a:latin typeface="Times New Roman Bold"/>
              <a:ea typeface="Times New Roman Bold"/>
              <a:cs typeface="Times New Roman Bold"/>
              <a:sym typeface="Times New Roman Bold"/>
            </a:endParaRPr>
          </a:p>
        </p:txBody>
      </p:sp>
      <p:sp>
        <p:nvSpPr>
          <p:cNvPr id="11" name="TextBox 11"/>
          <p:cNvSpPr txBox="1"/>
          <p:nvPr/>
        </p:nvSpPr>
        <p:spPr>
          <a:xfrm>
            <a:off x="12436039" y="2424437"/>
            <a:ext cx="4229861" cy="6600698"/>
          </a:xfrm>
          <a:prstGeom prst="rect">
            <a:avLst/>
          </a:prstGeom>
        </p:spPr>
        <p:txBody>
          <a:bodyPr lIns="0" tIns="0" rIns="0" bIns="0" rtlCol="0" anchor="t">
            <a:spAutoFit/>
          </a:bodyPr>
          <a:lstStyle/>
          <a:p>
            <a:pPr algn="l">
              <a:lnSpc>
                <a:spcPts val="2265"/>
              </a:lnSpc>
            </a:pPr>
            <a:r>
              <a:rPr lang="en-US" sz="2199" b="1" spc="186">
                <a:solidFill>
                  <a:srgbClr val="FBBB30"/>
                </a:solidFill>
                <a:latin typeface="Times New Roman Bold"/>
                <a:ea typeface="Times New Roman Bold"/>
                <a:cs typeface="Times New Roman Bold"/>
                <a:sym typeface="Times New Roman Bold"/>
              </a:rPr>
              <a:t>IDENTITY × LUMINATE — The Predictive Engine</a:t>
            </a:r>
          </a:p>
          <a:p>
            <a:pPr algn="l">
              <a:lnSpc>
                <a:spcPts val="2265"/>
              </a:lnSpc>
            </a:pPr>
            <a:endParaRPr lang="en-US" sz="2199" b="1" spc="186">
              <a:solidFill>
                <a:srgbClr val="FBBB30"/>
              </a:solidFill>
              <a:latin typeface="Times New Roman Bold"/>
              <a:ea typeface="Times New Roman Bold"/>
              <a:cs typeface="Times New Roman Bold"/>
              <a:sym typeface="Times New Roman Bold"/>
            </a:endParaRPr>
          </a:p>
          <a:p>
            <a:pPr marL="474979" lvl="1" indent="-237490" algn="l">
              <a:lnSpc>
                <a:spcPts val="2265"/>
              </a:lnSpc>
              <a:buFont typeface="Arial"/>
              <a:buChar char="•"/>
            </a:pPr>
            <a:r>
              <a:rPr lang="en-US" sz="2199" b="1" spc="186">
                <a:solidFill>
                  <a:srgbClr val="FBBB30"/>
                </a:solidFill>
                <a:latin typeface="Times New Roman Bold"/>
                <a:ea typeface="Times New Roman Bold"/>
                <a:cs typeface="Times New Roman Bold"/>
                <a:sym typeface="Times New Roman Bold"/>
              </a:rPr>
              <a:t>Unified identity graph connects Walmart+, app login, and POS receipts.</a:t>
            </a:r>
          </a:p>
          <a:p>
            <a:pPr marL="474979" lvl="1" indent="-237490" algn="l">
              <a:lnSpc>
                <a:spcPts val="2265"/>
              </a:lnSpc>
              <a:buFont typeface="Arial"/>
              <a:buChar char="•"/>
            </a:pPr>
            <a:r>
              <a:rPr lang="en-US" sz="2199" b="1" spc="186">
                <a:solidFill>
                  <a:srgbClr val="FBBB30"/>
                </a:solidFill>
                <a:latin typeface="Times New Roman Bold"/>
                <a:ea typeface="Times New Roman Bold"/>
                <a:cs typeface="Times New Roman Bold"/>
                <a:sym typeface="Times New Roman Bold"/>
              </a:rPr>
              <a:t>Luminate adds demand, supply, assortment, and substitution logic.</a:t>
            </a:r>
          </a:p>
          <a:p>
            <a:pPr marL="474979" lvl="1" indent="-237490" algn="l">
              <a:lnSpc>
                <a:spcPts val="2265"/>
              </a:lnSpc>
              <a:buFont typeface="Arial"/>
              <a:buChar char="•"/>
            </a:pPr>
            <a:r>
              <a:rPr lang="en-US" sz="2199" b="1" spc="186">
                <a:solidFill>
                  <a:srgbClr val="FBBB30"/>
                </a:solidFill>
                <a:latin typeface="Times New Roman Bold"/>
                <a:ea typeface="Times New Roman Bold"/>
                <a:cs typeface="Times New Roman Bold"/>
                <a:sym typeface="Times New Roman Bold"/>
              </a:rPr>
              <a:t>Combined, they provide real-time awareness of who the customer is and</a:t>
            </a:r>
          </a:p>
          <a:p>
            <a:pPr marL="474979" lvl="1" indent="-237490" algn="l">
              <a:lnSpc>
                <a:spcPts val="2265"/>
              </a:lnSpc>
              <a:buFont typeface="Arial"/>
              <a:buChar char="•"/>
            </a:pPr>
            <a:r>
              <a:rPr lang="en-US" sz="2199" b="1" spc="186">
                <a:solidFill>
                  <a:srgbClr val="FBBB30"/>
                </a:solidFill>
                <a:latin typeface="Times New Roman Bold"/>
                <a:ea typeface="Times New Roman Bold"/>
                <a:cs typeface="Times New Roman Bold"/>
                <a:sym typeface="Times New Roman Bold"/>
              </a:rPr>
              <a:t>what is happening across the store ecosystem.</a:t>
            </a:r>
          </a:p>
          <a:p>
            <a:pPr marL="474979" lvl="1" indent="-237490" algn="l">
              <a:lnSpc>
                <a:spcPts val="2265"/>
              </a:lnSpc>
              <a:buFont typeface="Arial"/>
              <a:buChar char="•"/>
            </a:pPr>
            <a:r>
              <a:rPr lang="en-US" sz="2199" b="1" spc="186">
                <a:solidFill>
                  <a:srgbClr val="FBBB30"/>
                </a:solidFill>
                <a:latin typeface="Times New Roman Bold"/>
                <a:ea typeface="Times New Roman Bold"/>
                <a:cs typeface="Times New Roman Bold"/>
                <a:sym typeface="Times New Roman Bold"/>
              </a:rPr>
              <a:t>Enables next-best-action in search, recs, promotions, replenishment, and labor.</a:t>
            </a:r>
          </a:p>
          <a:p>
            <a:pPr marL="474979" lvl="1" indent="-237490" algn="l">
              <a:lnSpc>
                <a:spcPts val="2265"/>
              </a:lnSpc>
              <a:buFont typeface="Arial"/>
              <a:buChar char="•"/>
            </a:pPr>
            <a:r>
              <a:rPr lang="en-US" sz="2199" b="1" spc="186">
                <a:solidFill>
                  <a:srgbClr val="FBBB30"/>
                </a:solidFill>
                <a:latin typeface="Times New Roman Bold"/>
                <a:ea typeface="Times New Roman Bold"/>
                <a:cs typeface="Times New Roman Bold"/>
                <a:sym typeface="Times New Roman Bold"/>
              </a:rPr>
              <a:t>Becomes a single decision engine across CX, marketing, and operations.</a:t>
            </a:r>
          </a:p>
          <a:p>
            <a:pPr algn="l">
              <a:lnSpc>
                <a:spcPts val="2265"/>
              </a:lnSpc>
            </a:pPr>
            <a:endParaRPr lang="en-US" sz="2199" b="1" spc="186">
              <a:solidFill>
                <a:srgbClr val="FBBB30"/>
              </a:solidFill>
              <a:latin typeface="Times New Roman Bold"/>
              <a:ea typeface="Times New Roman Bold"/>
              <a:cs typeface="Times New Roman Bold"/>
              <a:sym typeface="Times New Roman Bold"/>
            </a:endParaRPr>
          </a:p>
        </p:txBody>
      </p:sp>
      <p:sp>
        <p:nvSpPr>
          <p:cNvPr id="12" name="TextBox 12"/>
          <p:cNvSpPr txBox="1"/>
          <p:nvPr/>
        </p:nvSpPr>
        <p:spPr>
          <a:xfrm>
            <a:off x="17184817" y="9210675"/>
            <a:ext cx="301366"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16</a:t>
            </a:r>
          </a:p>
        </p:txBody>
      </p:sp>
      <p:grpSp>
        <p:nvGrpSpPr>
          <p:cNvPr id="13" name="Group 13"/>
          <p:cNvGrpSpPr/>
          <p:nvPr/>
        </p:nvGrpSpPr>
        <p:grpSpPr>
          <a:xfrm>
            <a:off x="6273511" y="3079308"/>
            <a:ext cx="4805128" cy="480512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BB30"/>
            </a:solidFill>
          </p:spPr>
          <p:txBody>
            <a:bodyPr/>
            <a:lstStyle/>
            <a:p>
              <a:endParaRPr lang="en-IN"/>
            </a:p>
          </p:txBody>
        </p:sp>
        <p:sp>
          <p:nvSpPr>
            <p:cNvPr id="15" name="TextBox 15"/>
            <p:cNvSpPr txBox="1"/>
            <p:nvPr/>
          </p:nvSpPr>
          <p:spPr>
            <a:xfrm>
              <a:off x="76200" y="19050"/>
              <a:ext cx="660400" cy="717550"/>
            </a:xfrm>
            <a:prstGeom prst="rect">
              <a:avLst/>
            </a:prstGeom>
          </p:spPr>
          <p:txBody>
            <a:bodyPr lIns="53400" tIns="53400" rIns="53400" bIns="53400" rtlCol="0" anchor="ctr"/>
            <a:lstStyle/>
            <a:p>
              <a:pPr algn="ctr">
                <a:lnSpc>
                  <a:spcPts val="2659"/>
                </a:lnSpc>
              </a:pPr>
              <a:endParaRPr/>
            </a:p>
          </p:txBody>
        </p:sp>
      </p:grpSp>
      <p:sp>
        <p:nvSpPr>
          <p:cNvPr id="16" name="TextBox 16"/>
          <p:cNvSpPr txBox="1"/>
          <p:nvPr/>
        </p:nvSpPr>
        <p:spPr>
          <a:xfrm>
            <a:off x="7038080" y="4203041"/>
            <a:ext cx="3123881" cy="707294"/>
          </a:xfrm>
          <a:prstGeom prst="rect">
            <a:avLst/>
          </a:prstGeom>
        </p:spPr>
        <p:txBody>
          <a:bodyPr lIns="0" tIns="0" rIns="0" bIns="0" rtlCol="0" anchor="t">
            <a:spAutoFit/>
          </a:bodyPr>
          <a:lstStyle/>
          <a:p>
            <a:pPr algn="ctr">
              <a:lnSpc>
                <a:spcPts val="2732"/>
              </a:lnSpc>
            </a:pPr>
            <a:r>
              <a:rPr lang="en-US" sz="2417" b="1" spc="-72">
                <a:solidFill>
                  <a:srgbClr val="000000"/>
                </a:solidFill>
                <a:latin typeface="Times New Roman Bold"/>
                <a:ea typeface="Times New Roman Bold"/>
                <a:cs typeface="Times New Roman Bold"/>
                <a:sym typeface="Times New Roman Bold"/>
              </a:rPr>
              <a:t>IDENTITY GRAPH</a:t>
            </a:r>
          </a:p>
          <a:p>
            <a:pPr algn="ctr">
              <a:lnSpc>
                <a:spcPts val="2732"/>
              </a:lnSpc>
            </a:pPr>
            <a:r>
              <a:rPr lang="en-US" sz="2417" b="1" spc="-72">
                <a:solidFill>
                  <a:srgbClr val="000000"/>
                </a:solidFill>
                <a:latin typeface="Times New Roman Bold"/>
                <a:ea typeface="Times New Roman Bold"/>
                <a:cs typeface="Times New Roman Bold"/>
                <a:sym typeface="Times New Roman Bold"/>
              </a:rPr>
              <a:t>(who the costumer is)</a:t>
            </a:r>
          </a:p>
        </p:txBody>
      </p:sp>
      <p:sp>
        <p:nvSpPr>
          <p:cNvPr id="17" name="Freeform 17"/>
          <p:cNvSpPr/>
          <p:nvPr/>
        </p:nvSpPr>
        <p:spPr>
          <a:xfrm>
            <a:off x="8533345" y="5272467"/>
            <a:ext cx="209405" cy="209405"/>
          </a:xfrm>
          <a:custGeom>
            <a:avLst/>
            <a:gdLst/>
            <a:ahLst/>
            <a:cxnLst/>
            <a:rect l="l" t="t" r="r" b="b"/>
            <a:pathLst>
              <a:path w="209405" h="209405">
                <a:moveTo>
                  <a:pt x="0" y="0"/>
                </a:moveTo>
                <a:lnTo>
                  <a:pt x="209405" y="0"/>
                </a:lnTo>
                <a:lnTo>
                  <a:pt x="209405" y="209405"/>
                </a:lnTo>
                <a:lnTo>
                  <a:pt x="0" y="209405"/>
                </a:lnTo>
                <a:lnTo>
                  <a:pt x="0" y="0"/>
                </a:lnTo>
                <a:close/>
              </a:path>
            </a:pathLst>
          </a:custGeom>
          <a:blipFill>
            <a:blip r:embed="rId3"/>
            <a:stretch>
              <a:fillRect/>
            </a:stretch>
          </a:blipFill>
        </p:spPr>
        <p:txBody>
          <a:bodyPr/>
          <a:lstStyle/>
          <a:p>
            <a:endParaRPr lang="en-IN"/>
          </a:p>
        </p:txBody>
      </p:sp>
      <p:sp>
        <p:nvSpPr>
          <p:cNvPr id="18" name="TextBox 18"/>
          <p:cNvSpPr txBox="1"/>
          <p:nvPr/>
        </p:nvSpPr>
        <p:spPr>
          <a:xfrm>
            <a:off x="7114134" y="5886360"/>
            <a:ext cx="3123881" cy="707294"/>
          </a:xfrm>
          <a:prstGeom prst="rect">
            <a:avLst/>
          </a:prstGeom>
        </p:spPr>
        <p:txBody>
          <a:bodyPr lIns="0" tIns="0" rIns="0" bIns="0" rtlCol="0" anchor="t">
            <a:spAutoFit/>
          </a:bodyPr>
          <a:lstStyle/>
          <a:p>
            <a:pPr algn="ctr">
              <a:lnSpc>
                <a:spcPts val="2732"/>
              </a:lnSpc>
            </a:pPr>
            <a:r>
              <a:rPr lang="en-US" sz="2417" b="1" spc="-72">
                <a:solidFill>
                  <a:srgbClr val="000000"/>
                </a:solidFill>
                <a:latin typeface="Times New Roman Bold"/>
                <a:ea typeface="Times New Roman Bold"/>
                <a:cs typeface="Times New Roman Bold"/>
                <a:sym typeface="Times New Roman Bold"/>
              </a:rPr>
              <a:t>LUMINATE SIGNALS</a:t>
            </a:r>
          </a:p>
          <a:p>
            <a:pPr algn="ctr">
              <a:lnSpc>
                <a:spcPts val="2732"/>
              </a:lnSpc>
            </a:pPr>
            <a:r>
              <a:rPr lang="en-US" sz="2417" b="1" spc="-72">
                <a:solidFill>
                  <a:srgbClr val="000000"/>
                </a:solidFill>
                <a:latin typeface="Times New Roman Bold"/>
                <a:ea typeface="Times New Roman Bold"/>
                <a:cs typeface="Times New Roman Bold"/>
                <a:sym typeface="Times New Roman Bold"/>
              </a:rPr>
              <a:t>(what the system knows)</a:t>
            </a:r>
          </a:p>
        </p:txBody>
      </p:sp>
      <p:sp>
        <p:nvSpPr>
          <p:cNvPr id="19" name="AutoShape 19"/>
          <p:cNvSpPr/>
          <p:nvPr/>
        </p:nvSpPr>
        <p:spPr>
          <a:xfrm>
            <a:off x="5566088" y="5329545"/>
            <a:ext cx="481983" cy="0"/>
          </a:xfrm>
          <a:prstGeom prst="line">
            <a:avLst/>
          </a:prstGeom>
          <a:ln w="38100" cap="flat">
            <a:solidFill>
              <a:srgbClr val="000000"/>
            </a:solidFill>
            <a:prstDash val="solid"/>
            <a:headEnd type="none" w="sm" len="sm"/>
            <a:tailEnd type="triangle" w="lg" len="med"/>
          </a:ln>
        </p:spPr>
        <p:txBody>
          <a:bodyPr/>
          <a:lstStyle/>
          <a:p>
            <a:endParaRPr lang="en-IN"/>
          </a:p>
        </p:txBody>
      </p:sp>
      <p:sp>
        <p:nvSpPr>
          <p:cNvPr id="20" name="AutoShape 20"/>
          <p:cNvSpPr/>
          <p:nvPr/>
        </p:nvSpPr>
        <p:spPr>
          <a:xfrm>
            <a:off x="11340565" y="5310495"/>
            <a:ext cx="481983" cy="0"/>
          </a:xfrm>
          <a:prstGeom prst="line">
            <a:avLst/>
          </a:prstGeom>
          <a:ln w="38100" cap="flat">
            <a:solidFill>
              <a:srgbClr val="000000"/>
            </a:solidFill>
            <a:prstDash val="solid"/>
            <a:headEnd type="none" w="sm" len="sm"/>
            <a:tailEnd type="triangle" w="lg" len="med"/>
          </a:ln>
        </p:spPr>
        <p:txBody>
          <a:bodyPr/>
          <a:lstStyle/>
          <a:p>
            <a:endParaRPr lang="en-IN"/>
          </a:p>
        </p:txBody>
      </p:sp>
      <p:grpSp>
        <p:nvGrpSpPr>
          <p:cNvPr id="21" name="Group 21"/>
          <p:cNvGrpSpPr/>
          <p:nvPr/>
        </p:nvGrpSpPr>
        <p:grpSpPr>
          <a:xfrm>
            <a:off x="3486868" y="9291797"/>
            <a:ext cx="11314264" cy="536255"/>
            <a:chOff x="0" y="0"/>
            <a:chExt cx="15085685" cy="715007"/>
          </a:xfrm>
        </p:grpSpPr>
        <p:grpSp>
          <p:nvGrpSpPr>
            <p:cNvPr id="22" name="Group 22"/>
            <p:cNvGrpSpPr/>
            <p:nvPr/>
          </p:nvGrpSpPr>
          <p:grpSpPr>
            <a:xfrm>
              <a:off x="0" y="0"/>
              <a:ext cx="15085685" cy="715007"/>
              <a:chOff x="0" y="0"/>
              <a:chExt cx="2979888" cy="141236"/>
            </a:xfrm>
          </p:grpSpPr>
          <p:sp>
            <p:nvSpPr>
              <p:cNvPr id="23" name="Freeform 23"/>
              <p:cNvSpPr/>
              <p:nvPr/>
            </p:nvSpPr>
            <p:spPr>
              <a:xfrm>
                <a:off x="0" y="0"/>
                <a:ext cx="2979888" cy="141236"/>
              </a:xfrm>
              <a:custGeom>
                <a:avLst/>
                <a:gdLst/>
                <a:ahLst/>
                <a:cxnLst/>
                <a:rect l="l" t="t" r="r" b="b"/>
                <a:pathLst>
                  <a:path w="2979888" h="141236">
                    <a:moveTo>
                      <a:pt x="0" y="0"/>
                    </a:moveTo>
                    <a:lnTo>
                      <a:pt x="2979888" y="0"/>
                    </a:lnTo>
                    <a:lnTo>
                      <a:pt x="2979888" y="141236"/>
                    </a:lnTo>
                    <a:lnTo>
                      <a:pt x="0" y="141236"/>
                    </a:lnTo>
                    <a:close/>
                  </a:path>
                </a:pathLst>
              </a:custGeom>
              <a:solidFill>
                <a:srgbClr val="FEFEFE"/>
              </a:solidFill>
              <a:ln w="9525" cap="sq">
                <a:solidFill>
                  <a:srgbClr val="000000"/>
                </a:solidFill>
                <a:prstDash val="solid"/>
                <a:miter/>
              </a:ln>
            </p:spPr>
            <p:txBody>
              <a:bodyPr/>
              <a:lstStyle/>
              <a:p>
                <a:endParaRPr lang="en-IN"/>
              </a:p>
            </p:txBody>
          </p:sp>
          <p:sp>
            <p:nvSpPr>
              <p:cNvPr id="24" name="TextBox 24"/>
              <p:cNvSpPr txBox="1"/>
              <p:nvPr/>
            </p:nvSpPr>
            <p:spPr>
              <a:xfrm>
                <a:off x="0" y="-57150"/>
                <a:ext cx="2979888" cy="198386"/>
              </a:xfrm>
              <a:prstGeom prst="rect">
                <a:avLst/>
              </a:prstGeom>
            </p:spPr>
            <p:txBody>
              <a:bodyPr lIns="50800" tIns="50800" rIns="50800" bIns="50800" rtlCol="0" anchor="ctr"/>
              <a:lstStyle/>
              <a:p>
                <a:pPr algn="ctr">
                  <a:lnSpc>
                    <a:spcPts val="3359"/>
                  </a:lnSpc>
                </a:pPr>
                <a:endParaRPr/>
              </a:p>
            </p:txBody>
          </p:sp>
        </p:grpSp>
        <p:sp>
          <p:nvSpPr>
            <p:cNvPr id="25" name="TextBox 25"/>
            <p:cNvSpPr txBox="1"/>
            <p:nvPr/>
          </p:nvSpPr>
          <p:spPr>
            <a:xfrm>
              <a:off x="75357" y="114574"/>
              <a:ext cx="15010329" cy="404707"/>
            </a:xfrm>
            <a:prstGeom prst="rect">
              <a:avLst/>
            </a:prstGeom>
          </p:spPr>
          <p:txBody>
            <a:bodyPr lIns="0" tIns="0" rIns="0" bIns="0" rtlCol="0" anchor="t">
              <a:spAutoFit/>
            </a:bodyPr>
            <a:lstStyle/>
            <a:p>
              <a:pPr algn="l">
                <a:lnSpc>
                  <a:spcPts val="2260"/>
                </a:lnSpc>
                <a:spcBef>
                  <a:spcPct val="0"/>
                </a:spcBef>
              </a:pPr>
              <a:r>
                <a:rPr lang="en-US" sz="2000" b="1" spc="-60">
                  <a:solidFill>
                    <a:srgbClr val="000000"/>
                  </a:solidFill>
                  <a:latin typeface="Times New Roman Bold"/>
                  <a:ea typeface="Times New Roman Bold"/>
                  <a:cs typeface="Times New Roman Bold"/>
                  <a:sym typeface="Times New Roman Bold"/>
                </a:rPr>
                <a:t>Linking identity with Luminate unlocks a real-time, predictive decision engine across customer and operations.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8985282" y="0"/>
            <a:ext cx="9302718" cy="10507873"/>
          </a:xfrm>
          <a:custGeom>
            <a:avLst/>
            <a:gdLst/>
            <a:ahLst/>
            <a:cxnLst/>
            <a:rect l="l" t="t" r="r" b="b"/>
            <a:pathLst>
              <a:path w="9302718" h="10507873">
                <a:moveTo>
                  <a:pt x="0" y="0"/>
                </a:moveTo>
                <a:lnTo>
                  <a:pt x="9302718" y="0"/>
                </a:lnTo>
                <a:lnTo>
                  <a:pt x="9302718" y="10507873"/>
                </a:lnTo>
                <a:lnTo>
                  <a:pt x="0" y="10507873"/>
                </a:lnTo>
                <a:lnTo>
                  <a:pt x="0" y="0"/>
                </a:lnTo>
                <a:close/>
              </a:path>
            </a:pathLst>
          </a:custGeom>
          <a:blipFill>
            <a:blip r:embed="rId2"/>
            <a:stretch>
              <a:fillRect/>
            </a:stretch>
          </a:blipFill>
        </p:spPr>
        <p:txBody>
          <a:bodyPr/>
          <a:lstStyle/>
          <a:p>
            <a:endParaRPr lang="en-IN"/>
          </a:p>
        </p:txBody>
      </p:sp>
      <p:sp>
        <p:nvSpPr>
          <p:cNvPr id="3" name="Freeform 3"/>
          <p:cNvSpPr/>
          <p:nvPr/>
        </p:nvSpPr>
        <p:spPr>
          <a:xfrm>
            <a:off x="16057428" y="297033"/>
            <a:ext cx="2048550" cy="1390932"/>
          </a:xfrm>
          <a:custGeom>
            <a:avLst/>
            <a:gdLst/>
            <a:ahLst/>
            <a:cxnLst/>
            <a:rect l="l" t="t" r="r" b="b"/>
            <a:pathLst>
              <a:path w="2048550" h="1390932">
                <a:moveTo>
                  <a:pt x="0" y="0"/>
                </a:moveTo>
                <a:lnTo>
                  <a:pt x="2048550" y="0"/>
                </a:lnTo>
                <a:lnTo>
                  <a:pt x="2048550" y="1390933"/>
                </a:lnTo>
                <a:lnTo>
                  <a:pt x="0" y="139093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3920437"/>
            <a:ext cx="2857500" cy="1235338"/>
          </a:xfrm>
          <a:prstGeom prst="rect">
            <a:avLst/>
          </a:prstGeom>
        </p:spPr>
        <p:txBody>
          <a:bodyPr wrap="square" lIns="0" tIns="0" rIns="0" bIns="0" rtlCol="0" anchor="t">
            <a:spAutoFit/>
          </a:bodyPr>
          <a:lstStyle/>
          <a:p>
            <a:pPr algn="l">
              <a:lnSpc>
                <a:spcPts val="10500"/>
              </a:lnSpc>
              <a:spcBef>
                <a:spcPct val="0"/>
              </a:spcBef>
            </a:pPr>
            <a:r>
              <a:rPr lang="en-US" sz="7500" dirty="0">
                <a:solidFill>
                  <a:srgbClr val="192A4D"/>
                </a:solidFill>
                <a:latin typeface="Times New Roman"/>
                <a:ea typeface="Times New Roman"/>
                <a:cs typeface="Times New Roman"/>
                <a:sym typeface="Times New Roman"/>
              </a:rPr>
              <a:t>Pillar 2</a:t>
            </a:r>
          </a:p>
        </p:txBody>
      </p:sp>
      <p:sp>
        <p:nvSpPr>
          <p:cNvPr id="5" name="TextBox 5"/>
          <p:cNvSpPr txBox="1"/>
          <p:nvPr/>
        </p:nvSpPr>
        <p:spPr>
          <a:xfrm>
            <a:off x="1028700" y="4953000"/>
            <a:ext cx="6477316" cy="4000500"/>
          </a:xfrm>
          <a:prstGeom prst="rect">
            <a:avLst/>
          </a:prstGeom>
        </p:spPr>
        <p:txBody>
          <a:bodyPr lIns="0" tIns="0" rIns="0" bIns="0" rtlCol="0" anchor="t">
            <a:spAutoFit/>
          </a:bodyPr>
          <a:lstStyle/>
          <a:p>
            <a:pPr algn="l">
              <a:lnSpc>
                <a:spcPts val="10500"/>
              </a:lnSpc>
              <a:spcBef>
                <a:spcPct val="0"/>
              </a:spcBef>
            </a:pPr>
            <a:r>
              <a:rPr lang="en-US" sz="7500">
                <a:solidFill>
                  <a:srgbClr val="FFFFFF"/>
                </a:solidFill>
                <a:latin typeface="Times New Roman"/>
                <a:ea typeface="Times New Roman"/>
                <a:cs typeface="Times New Roman"/>
                <a:sym typeface="Times New Roman"/>
              </a:rPr>
              <a:t>Autonomous Retail Operations</a:t>
            </a:r>
          </a:p>
        </p:txBody>
      </p:sp>
      <p:sp>
        <p:nvSpPr>
          <p:cNvPr id="6" name="TextBox 6"/>
          <p:cNvSpPr txBox="1"/>
          <p:nvPr/>
        </p:nvSpPr>
        <p:spPr>
          <a:xfrm>
            <a:off x="17204053" y="9210675"/>
            <a:ext cx="262893"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61565" y="9224384"/>
            <a:ext cx="291747"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18</a:t>
            </a:r>
          </a:p>
        </p:txBody>
      </p:sp>
      <p:grpSp>
        <p:nvGrpSpPr>
          <p:cNvPr id="3" name="Group 3"/>
          <p:cNvGrpSpPr/>
          <p:nvPr/>
        </p:nvGrpSpPr>
        <p:grpSpPr>
          <a:xfrm>
            <a:off x="11825321" y="1578070"/>
            <a:ext cx="5433979" cy="6461030"/>
            <a:chOff x="0" y="0"/>
            <a:chExt cx="1431172" cy="1701670"/>
          </a:xfrm>
        </p:grpSpPr>
        <p:sp>
          <p:nvSpPr>
            <p:cNvPr id="4" name="Freeform 4"/>
            <p:cNvSpPr/>
            <p:nvPr/>
          </p:nvSpPr>
          <p:spPr>
            <a:xfrm>
              <a:off x="0" y="0"/>
              <a:ext cx="1431172" cy="1701670"/>
            </a:xfrm>
            <a:custGeom>
              <a:avLst/>
              <a:gdLst/>
              <a:ahLst/>
              <a:cxnLst/>
              <a:rect l="l" t="t" r="r" b="b"/>
              <a:pathLst>
                <a:path w="1431172" h="1701670">
                  <a:moveTo>
                    <a:pt x="0" y="0"/>
                  </a:moveTo>
                  <a:lnTo>
                    <a:pt x="1431172" y="0"/>
                  </a:lnTo>
                  <a:lnTo>
                    <a:pt x="1431172" y="1701670"/>
                  </a:lnTo>
                  <a:lnTo>
                    <a:pt x="0" y="1701670"/>
                  </a:lnTo>
                  <a:close/>
                </a:path>
              </a:pathLst>
            </a:custGeom>
            <a:solidFill>
              <a:srgbClr val="FEE134"/>
            </a:solidFill>
          </p:spPr>
          <p:txBody>
            <a:bodyPr/>
            <a:lstStyle/>
            <a:p>
              <a:endParaRPr lang="en-IN"/>
            </a:p>
          </p:txBody>
        </p:sp>
        <p:sp>
          <p:nvSpPr>
            <p:cNvPr id="5" name="TextBox 5"/>
            <p:cNvSpPr txBox="1"/>
            <p:nvPr/>
          </p:nvSpPr>
          <p:spPr>
            <a:xfrm>
              <a:off x="0" y="-57150"/>
              <a:ext cx="1431172" cy="1758820"/>
            </a:xfrm>
            <a:prstGeom prst="rect">
              <a:avLst/>
            </a:prstGeom>
          </p:spPr>
          <p:txBody>
            <a:bodyPr lIns="50800" tIns="50800" rIns="50800" bIns="50800" rtlCol="0" anchor="ctr"/>
            <a:lstStyle/>
            <a:p>
              <a:pPr algn="l">
                <a:lnSpc>
                  <a:spcPts val="3499"/>
                </a:lnSpc>
              </a:pPr>
              <a:r>
                <a:rPr lang="en-US" sz="2499" b="1" dirty="0">
                  <a:solidFill>
                    <a:srgbClr val="000000"/>
                  </a:solidFill>
                  <a:latin typeface="Times New Roman Bold"/>
                  <a:ea typeface="Times New Roman Bold"/>
                  <a:cs typeface="Times New Roman Bold"/>
                  <a:sym typeface="Times New Roman Bold"/>
                </a:rPr>
                <a:t>Our Solution: Operational AI</a:t>
              </a:r>
            </a:p>
            <a:p>
              <a:pPr algn="l">
                <a:lnSpc>
                  <a:spcPts val="2520"/>
                </a:lnSpc>
              </a:pPr>
              <a:r>
                <a:rPr lang="en-US" sz="1800" dirty="0">
                  <a:solidFill>
                    <a:srgbClr val="000000"/>
                  </a:solidFill>
                  <a:latin typeface="Times New Roman"/>
                  <a:ea typeface="Times New Roman"/>
                  <a:cs typeface="Times New Roman"/>
                  <a:sym typeface="Times New Roman"/>
                </a:rPr>
                <a:t>Our three step strategy involves:</a:t>
              </a:r>
            </a:p>
            <a:p>
              <a:pPr algn="l">
                <a:lnSpc>
                  <a:spcPts val="2520"/>
                </a:lnSpc>
              </a:pPr>
              <a:r>
                <a:rPr lang="en-US" sz="1800" dirty="0">
                  <a:solidFill>
                    <a:srgbClr val="000000"/>
                  </a:solidFill>
                  <a:latin typeface="Times New Roman"/>
                  <a:ea typeface="Times New Roman"/>
                  <a:cs typeface="Times New Roman"/>
                  <a:sym typeface="Times New Roman"/>
                </a:rPr>
                <a:t>1. </a:t>
              </a:r>
              <a:r>
                <a:rPr lang="en-US" sz="1800" b="1" dirty="0">
                  <a:solidFill>
                    <a:srgbClr val="000000"/>
                  </a:solidFill>
                  <a:latin typeface="Times New Roman Bold"/>
                  <a:ea typeface="Times New Roman Bold"/>
                  <a:cs typeface="Times New Roman Bold"/>
                  <a:sym typeface="Times New Roman Bold"/>
                </a:rPr>
                <a:t>The Eyes</a:t>
              </a:r>
              <a:r>
                <a:rPr lang="en-US" sz="1800" dirty="0">
                  <a:solidFill>
                    <a:srgbClr val="000000"/>
                  </a:solidFill>
                  <a:latin typeface="Times New Roman"/>
                  <a:ea typeface="Times New Roman"/>
                  <a:cs typeface="Times New Roman"/>
                  <a:sym typeface="Times New Roman"/>
                </a:rPr>
                <a:t>: Computer Vision for Real-Time Visibility</a:t>
              </a:r>
            </a:p>
            <a:p>
              <a:pPr marL="388622" lvl="1" indent="-194311" algn="l">
                <a:lnSpc>
                  <a:spcPts val="2520"/>
                </a:lnSpc>
                <a:buFont typeface="Arial"/>
                <a:buChar char="•"/>
              </a:pPr>
              <a:r>
                <a:rPr lang="en-US" sz="1800" dirty="0">
                  <a:solidFill>
                    <a:srgbClr val="000000"/>
                  </a:solidFill>
                  <a:latin typeface="Times New Roman"/>
                  <a:ea typeface="Times New Roman"/>
                  <a:cs typeface="Times New Roman"/>
                  <a:sym typeface="Times New Roman"/>
                </a:rPr>
                <a:t>Deploying computer vision provides real-time insights into inventory and shelf conditions, eliminating unreliable manual checks and reducing phantom inventory.</a:t>
              </a:r>
            </a:p>
            <a:p>
              <a:pPr algn="l">
                <a:lnSpc>
                  <a:spcPts val="2520"/>
                </a:lnSpc>
              </a:pPr>
              <a:r>
                <a:rPr lang="en-US" sz="1800" dirty="0">
                  <a:solidFill>
                    <a:srgbClr val="000000"/>
                  </a:solidFill>
                  <a:latin typeface="Times New Roman"/>
                  <a:ea typeface="Times New Roman"/>
                  <a:cs typeface="Times New Roman"/>
                  <a:sym typeface="Times New Roman"/>
                </a:rPr>
                <a:t>2. </a:t>
              </a:r>
              <a:r>
                <a:rPr lang="en-US" sz="1800" b="1" dirty="0">
                  <a:solidFill>
                    <a:srgbClr val="000000"/>
                  </a:solidFill>
                  <a:latin typeface="Times New Roman Bold"/>
                  <a:ea typeface="Times New Roman Bold"/>
                  <a:cs typeface="Times New Roman Bold"/>
                  <a:sym typeface="Times New Roman Bold"/>
                </a:rPr>
                <a:t>The Hands</a:t>
              </a:r>
              <a:r>
                <a:rPr lang="en-US" sz="1800" dirty="0">
                  <a:solidFill>
                    <a:srgbClr val="000000"/>
                  </a:solidFill>
                  <a:latin typeface="Times New Roman"/>
                  <a:ea typeface="Times New Roman"/>
                  <a:cs typeface="Times New Roman"/>
                  <a:sym typeface="Times New Roman"/>
                </a:rPr>
                <a:t>: Robotics for Automated Fulfillment</a:t>
              </a:r>
            </a:p>
            <a:p>
              <a:pPr marL="388622" lvl="1" indent="-194311" algn="l">
                <a:lnSpc>
                  <a:spcPts val="2520"/>
                </a:lnSpc>
                <a:buFont typeface="Arial"/>
                <a:buChar char="•"/>
              </a:pPr>
              <a:r>
                <a:rPr lang="en-US" sz="1800" dirty="0">
                  <a:solidFill>
                    <a:srgbClr val="000000"/>
                  </a:solidFill>
                  <a:latin typeface="Times New Roman"/>
                  <a:ea typeface="Times New Roman"/>
                  <a:cs typeface="Times New Roman"/>
                  <a:sym typeface="Times New Roman"/>
                </a:rPr>
                <a:t>Introducing robotics automates repetitive tasks like inventory movement and shelf replenishment, enhancing efficiency, speed, and accuracy while reducing labor costs.</a:t>
              </a:r>
            </a:p>
            <a:p>
              <a:pPr algn="l">
                <a:lnSpc>
                  <a:spcPts val="2520"/>
                </a:lnSpc>
              </a:pPr>
              <a:r>
                <a:rPr lang="en-US" sz="1800" dirty="0">
                  <a:solidFill>
                    <a:srgbClr val="000000"/>
                  </a:solidFill>
                  <a:latin typeface="Times New Roman"/>
                  <a:ea typeface="Times New Roman"/>
                  <a:cs typeface="Times New Roman"/>
                  <a:sym typeface="Times New Roman"/>
                </a:rPr>
                <a:t>3. </a:t>
              </a:r>
              <a:r>
                <a:rPr lang="en-US" sz="1800" b="1" dirty="0">
                  <a:solidFill>
                    <a:srgbClr val="000000"/>
                  </a:solidFill>
                  <a:latin typeface="Times New Roman Bold"/>
                  <a:ea typeface="Times New Roman Bold"/>
                  <a:cs typeface="Times New Roman Bold"/>
                  <a:sym typeface="Times New Roman Bold"/>
                </a:rPr>
                <a:t>The Brain</a:t>
              </a:r>
              <a:r>
                <a:rPr lang="en-US" sz="1800" dirty="0">
                  <a:solidFill>
                    <a:srgbClr val="000000"/>
                  </a:solidFill>
                  <a:latin typeface="Times New Roman"/>
                  <a:ea typeface="Times New Roman"/>
                  <a:cs typeface="Times New Roman"/>
                  <a:sym typeface="Times New Roman"/>
                </a:rPr>
                <a:t>: Digital Twins for Predictive Simulation</a:t>
              </a:r>
            </a:p>
            <a:p>
              <a:pPr marL="388622" lvl="1" indent="-194311" algn="l">
                <a:lnSpc>
                  <a:spcPts val="2520"/>
                </a:lnSpc>
                <a:buFont typeface="Arial"/>
                <a:buChar char="•"/>
              </a:pPr>
              <a:r>
                <a:rPr lang="en-US" sz="1800" dirty="0">
                  <a:solidFill>
                    <a:srgbClr val="000000"/>
                  </a:solidFill>
                  <a:latin typeface="Times New Roman"/>
                  <a:ea typeface="Times New Roman"/>
                  <a:cs typeface="Times New Roman"/>
                  <a:sym typeface="Times New Roman"/>
                </a:rPr>
                <a:t>Developing "digital twins" of stores and supply chains enables predictive simulation. This "brain" analyzes data from "eyes" and "hands" to anticipate demand, identify bottlenecks, and optimize operations proactively.</a:t>
              </a:r>
            </a:p>
            <a:p>
              <a:pPr algn="l">
                <a:lnSpc>
                  <a:spcPts val="2520"/>
                </a:lnSpc>
              </a:pPr>
              <a:endParaRPr lang="en-US" sz="1800" dirty="0">
                <a:solidFill>
                  <a:srgbClr val="000000"/>
                </a:solidFill>
                <a:latin typeface="Times New Roman"/>
                <a:ea typeface="Times New Roman"/>
                <a:cs typeface="Times New Roman"/>
                <a:sym typeface="Times New Roman"/>
              </a:endParaRPr>
            </a:p>
          </p:txBody>
        </p:sp>
      </p:grpSp>
      <p:grpSp>
        <p:nvGrpSpPr>
          <p:cNvPr id="6" name="Group 6"/>
          <p:cNvGrpSpPr/>
          <p:nvPr/>
        </p:nvGrpSpPr>
        <p:grpSpPr>
          <a:xfrm>
            <a:off x="629660" y="1581774"/>
            <a:ext cx="10696129" cy="3274290"/>
            <a:chOff x="0" y="351472"/>
            <a:chExt cx="14261505" cy="4365720"/>
          </a:xfrm>
        </p:grpSpPr>
        <p:grpSp>
          <p:nvGrpSpPr>
            <p:cNvPr id="7" name="Group 7"/>
            <p:cNvGrpSpPr/>
            <p:nvPr/>
          </p:nvGrpSpPr>
          <p:grpSpPr>
            <a:xfrm>
              <a:off x="0" y="351472"/>
              <a:ext cx="14261505" cy="4342564"/>
              <a:chOff x="0" y="69427"/>
              <a:chExt cx="2817087" cy="857790"/>
            </a:xfrm>
          </p:grpSpPr>
          <p:sp>
            <p:nvSpPr>
              <p:cNvPr id="8" name="Freeform 8"/>
              <p:cNvSpPr/>
              <p:nvPr/>
            </p:nvSpPr>
            <p:spPr>
              <a:xfrm>
                <a:off x="0" y="86440"/>
                <a:ext cx="2817087" cy="800640"/>
              </a:xfrm>
              <a:custGeom>
                <a:avLst/>
                <a:gdLst/>
                <a:ahLst/>
                <a:cxnLst/>
                <a:rect l="l" t="t" r="r" b="b"/>
                <a:pathLst>
                  <a:path w="2817087" h="800640">
                    <a:moveTo>
                      <a:pt x="0" y="0"/>
                    </a:moveTo>
                    <a:lnTo>
                      <a:pt x="2817087" y="0"/>
                    </a:lnTo>
                    <a:lnTo>
                      <a:pt x="2817087" y="800640"/>
                    </a:lnTo>
                    <a:lnTo>
                      <a:pt x="0" y="800640"/>
                    </a:lnTo>
                    <a:close/>
                  </a:path>
                </a:pathLst>
              </a:custGeom>
              <a:solidFill>
                <a:srgbClr val="050041"/>
              </a:solidFill>
            </p:spPr>
            <p:txBody>
              <a:bodyPr/>
              <a:lstStyle/>
              <a:p>
                <a:endParaRPr lang="en-IN"/>
              </a:p>
            </p:txBody>
          </p:sp>
          <p:sp>
            <p:nvSpPr>
              <p:cNvPr id="9" name="TextBox 9"/>
              <p:cNvSpPr txBox="1"/>
              <p:nvPr/>
            </p:nvSpPr>
            <p:spPr>
              <a:xfrm>
                <a:off x="0" y="69427"/>
                <a:ext cx="2817087" cy="857790"/>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249987" y="628215"/>
              <a:ext cx="13761530" cy="4088977"/>
            </a:xfrm>
            <a:prstGeom prst="rect">
              <a:avLst/>
            </a:prstGeom>
          </p:spPr>
          <p:txBody>
            <a:bodyPr lIns="0" tIns="0" rIns="0" bIns="0" rtlCol="0" anchor="t">
              <a:spAutoFit/>
            </a:bodyPr>
            <a:lstStyle/>
            <a:p>
              <a:pPr algn="l">
                <a:lnSpc>
                  <a:spcPts val="3499"/>
                </a:lnSpc>
                <a:spcBef>
                  <a:spcPct val="0"/>
                </a:spcBef>
              </a:pPr>
              <a:r>
                <a:rPr lang="en-US" sz="2499" b="1" dirty="0">
                  <a:solidFill>
                    <a:srgbClr val="FFFFFF"/>
                  </a:solidFill>
                  <a:latin typeface="Times New Roman Bold"/>
                  <a:ea typeface="Times New Roman Bold"/>
                  <a:cs typeface="Times New Roman Bold"/>
                  <a:sym typeface="Times New Roman Bold"/>
                </a:rPr>
                <a:t>The Interface Trap: The "Phantom" Disconnect</a:t>
              </a:r>
            </a:p>
            <a:p>
              <a:pPr algn="l">
                <a:lnSpc>
                  <a:spcPts val="2940"/>
                </a:lnSpc>
                <a:spcBef>
                  <a:spcPct val="0"/>
                </a:spcBef>
              </a:pPr>
              <a:r>
                <a:rPr lang="en-US" sz="2100" dirty="0">
                  <a:solidFill>
                    <a:srgbClr val="FFFFFF"/>
                  </a:solidFill>
                  <a:latin typeface="Times New Roman"/>
                  <a:ea typeface="Times New Roman"/>
                  <a:cs typeface="Times New Roman"/>
                  <a:sym typeface="Times New Roman"/>
                </a:rPr>
                <a:t>The focus on digital interfaces overlooks backend inefficiencies, primarily "phantom inventory” the gap between reported stock and physical reality. Manual inventory checks average only ~85% accuracy, leading to frequent discrepancies. Customers using our app or Sparky are told items are "In Stock" but find empty shelves, eroding trust. This "phantom inventory" causes 80% of out-of-stock situations, rendering digital efforts irrelevant if basic product availability fails.</a:t>
              </a:r>
            </a:p>
            <a:p>
              <a:pPr algn="l">
                <a:lnSpc>
                  <a:spcPts val="3359"/>
                </a:lnSpc>
                <a:spcBef>
                  <a:spcPct val="0"/>
                </a:spcBef>
              </a:pPr>
              <a:endParaRPr lang="en-US" sz="2100" dirty="0">
                <a:solidFill>
                  <a:srgbClr val="FFFFFF"/>
                </a:solidFill>
                <a:latin typeface="Times New Roman"/>
                <a:ea typeface="Times New Roman"/>
                <a:cs typeface="Times New Roman"/>
                <a:sym typeface="Times New Roman"/>
              </a:endParaRPr>
            </a:p>
          </p:txBody>
        </p:sp>
      </p:grpSp>
      <p:grpSp>
        <p:nvGrpSpPr>
          <p:cNvPr id="11" name="Group 11"/>
          <p:cNvGrpSpPr/>
          <p:nvPr/>
        </p:nvGrpSpPr>
        <p:grpSpPr>
          <a:xfrm>
            <a:off x="629660" y="5090422"/>
            <a:ext cx="10696129" cy="2948678"/>
            <a:chOff x="0" y="0"/>
            <a:chExt cx="2817087" cy="776607"/>
          </a:xfrm>
        </p:grpSpPr>
        <p:sp>
          <p:nvSpPr>
            <p:cNvPr id="12" name="Freeform 12"/>
            <p:cNvSpPr/>
            <p:nvPr/>
          </p:nvSpPr>
          <p:spPr>
            <a:xfrm>
              <a:off x="0" y="0"/>
              <a:ext cx="2817087" cy="776607"/>
            </a:xfrm>
            <a:custGeom>
              <a:avLst/>
              <a:gdLst/>
              <a:ahLst/>
              <a:cxnLst/>
              <a:rect l="l" t="t" r="r" b="b"/>
              <a:pathLst>
                <a:path w="2817087" h="776607">
                  <a:moveTo>
                    <a:pt x="0" y="0"/>
                  </a:moveTo>
                  <a:lnTo>
                    <a:pt x="2817087" y="0"/>
                  </a:lnTo>
                  <a:lnTo>
                    <a:pt x="2817087" y="776607"/>
                  </a:lnTo>
                  <a:lnTo>
                    <a:pt x="0" y="776607"/>
                  </a:lnTo>
                  <a:close/>
                </a:path>
              </a:pathLst>
            </a:custGeom>
            <a:solidFill>
              <a:srgbClr val="050041"/>
            </a:solidFill>
          </p:spPr>
          <p:txBody>
            <a:bodyPr/>
            <a:lstStyle/>
            <a:p>
              <a:endParaRPr lang="en-IN"/>
            </a:p>
          </p:txBody>
        </p:sp>
        <p:sp>
          <p:nvSpPr>
            <p:cNvPr id="13" name="TextBox 13"/>
            <p:cNvSpPr txBox="1"/>
            <p:nvPr/>
          </p:nvSpPr>
          <p:spPr>
            <a:xfrm>
              <a:off x="0" y="-57150"/>
              <a:ext cx="2817087" cy="833757"/>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a:off x="9706319" y="5176498"/>
            <a:ext cx="1040224" cy="348002"/>
          </a:xfrm>
          <a:custGeom>
            <a:avLst/>
            <a:gdLst/>
            <a:ahLst/>
            <a:cxnLst/>
            <a:rect l="l" t="t" r="r" b="b"/>
            <a:pathLst>
              <a:path w="1040224" h="348002">
                <a:moveTo>
                  <a:pt x="0" y="0"/>
                </a:moveTo>
                <a:lnTo>
                  <a:pt x="1040224" y="0"/>
                </a:lnTo>
                <a:lnTo>
                  <a:pt x="1040224" y="348003"/>
                </a:lnTo>
                <a:lnTo>
                  <a:pt x="0" y="348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TextBox 15"/>
          <p:cNvSpPr txBox="1"/>
          <p:nvPr/>
        </p:nvSpPr>
        <p:spPr>
          <a:xfrm>
            <a:off x="1028700" y="329182"/>
            <a:ext cx="5410476" cy="892175"/>
          </a:xfrm>
          <a:prstGeom prst="rect">
            <a:avLst/>
          </a:prstGeom>
        </p:spPr>
        <p:txBody>
          <a:bodyPr lIns="0" tIns="0" rIns="0" bIns="0" rtlCol="0" anchor="t">
            <a:spAutoFit/>
          </a:bodyPr>
          <a:lstStyle/>
          <a:p>
            <a:pPr algn="l">
              <a:lnSpc>
                <a:spcPts val="7000"/>
              </a:lnSpc>
              <a:spcBef>
                <a:spcPct val="0"/>
              </a:spcBef>
            </a:pPr>
            <a:r>
              <a:rPr lang="en-US" sz="5000" b="1" dirty="0">
                <a:solidFill>
                  <a:srgbClr val="000000"/>
                </a:solidFill>
                <a:latin typeface="Times New Roman Bold"/>
                <a:ea typeface="Times New Roman Bold"/>
                <a:cs typeface="Times New Roman Bold"/>
                <a:sym typeface="Times New Roman Bold"/>
              </a:rPr>
              <a:t>The Execution Gap </a:t>
            </a:r>
          </a:p>
        </p:txBody>
      </p:sp>
      <p:sp>
        <p:nvSpPr>
          <p:cNvPr id="16" name="TextBox 16"/>
          <p:cNvSpPr txBox="1"/>
          <p:nvPr/>
        </p:nvSpPr>
        <p:spPr>
          <a:xfrm>
            <a:off x="817150" y="4936405"/>
            <a:ext cx="10508638" cy="3147272"/>
          </a:xfrm>
          <a:prstGeom prst="rect">
            <a:avLst/>
          </a:prstGeom>
        </p:spPr>
        <p:txBody>
          <a:bodyPr lIns="0" tIns="0" rIns="0" bIns="0" rtlCol="0" anchor="t">
            <a:spAutoFit/>
          </a:bodyPr>
          <a:lstStyle/>
          <a:p>
            <a:pPr algn="l">
              <a:lnSpc>
                <a:spcPts val="3499"/>
              </a:lnSpc>
              <a:spcBef>
                <a:spcPct val="0"/>
              </a:spcBef>
            </a:pPr>
            <a:endParaRPr lang="en-US" sz="2499" b="1" dirty="0">
              <a:solidFill>
                <a:srgbClr val="FFFFFF"/>
              </a:solidFill>
              <a:latin typeface="Times New Roman Bold"/>
              <a:ea typeface="Times New Roman Bold"/>
              <a:cs typeface="Times New Roman Bold"/>
              <a:sym typeface="Times New Roman Bold"/>
            </a:endParaRPr>
          </a:p>
          <a:p>
            <a:pPr algn="l">
              <a:lnSpc>
                <a:spcPts val="3499"/>
              </a:lnSpc>
              <a:spcBef>
                <a:spcPct val="0"/>
              </a:spcBef>
            </a:pPr>
            <a:r>
              <a:rPr lang="en-US" sz="2499" b="1" dirty="0">
                <a:solidFill>
                  <a:srgbClr val="FFFFFF"/>
                </a:solidFill>
                <a:latin typeface="Times New Roman Bold"/>
                <a:ea typeface="Times New Roman Bold"/>
                <a:cs typeface="Times New Roman Bold"/>
                <a:sym typeface="Times New Roman Bold"/>
              </a:rPr>
              <a:t>The Competitor Benchmark</a:t>
            </a:r>
          </a:p>
          <a:p>
            <a:pPr algn="l">
              <a:lnSpc>
                <a:spcPts val="2940"/>
              </a:lnSpc>
              <a:spcBef>
                <a:spcPct val="0"/>
              </a:spcBef>
            </a:pPr>
            <a:r>
              <a:rPr lang="en-US" sz="2100" dirty="0">
                <a:solidFill>
                  <a:srgbClr val="FFFFFF"/>
                </a:solidFill>
                <a:latin typeface="Times New Roman"/>
                <a:ea typeface="Times New Roman"/>
                <a:cs typeface="Times New Roman"/>
                <a:sym typeface="Times New Roman"/>
              </a:rPr>
              <a:t>Leading retailers have closed this gap with operational automation:</a:t>
            </a:r>
          </a:p>
          <a:p>
            <a:pPr marL="453390" lvl="1" indent="-226695" algn="l">
              <a:lnSpc>
                <a:spcPts val="2940"/>
              </a:lnSpc>
              <a:spcBef>
                <a:spcPct val="0"/>
              </a:spcBef>
              <a:buFont typeface="Arial"/>
              <a:buChar char="•"/>
            </a:pPr>
            <a:r>
              <a:rPr lang="en-US" sz="2100" b="1" dirty="0">
                <a:solidFill>
                  <a:srgbClr val="FFFFFF"/>
                </a:solidFill>
                <a:latin typeface="Times New Roman Bold"/>
                <a:ea typeface="Times New Roman Bold"/>
                <a:cs typeface="Times New Roman Bold"/>
                <a:sym typeface="Times New Roman Bold"/>
              </a:rPr>
              <a:t>Amazon</a:t>
            </a:r>
            <a:r>
              <a:rPr lang="en-US" sz="2100" dirty="0">
                <a:solidFill>
                  <a:srgbClr val="FFFFFF"/>
                </a:solidFill>
                <a:latin typeface="Times New Roman"/>
                <a:ea typeface="Times New Roman"/>
                <a:cs typeface="Times New Roman"/>
                <a:sym typeface="Times New Roman"/>
              </a:rPr>
              <a:t>: Uses over 1 million robots, ensuring precise inventory management and superior customer fulfillment.</a:t>
            </a:r>
          </a:p>
          <a:p>
            <a:pPr marL="453390" lvl="1" indent="-226695" algn="l">
              <a:lnSpc>
                <a:spcPts val="2940"/>
              </a:lnSpc>
              <a:spcBef>
                <a:spcPct val="0"/>
              </a:spcBef>
              <a:buFont typeface="Arial"/>
              <a:buChar char="•"/>
            </a:pPr>
            <a:r>
              <a:rPr lang="en-US" sz="2100" b="1" dirty="0" err="1">
                <a:solidFill>
                  <a:srgbClr val="FFFFFF"/>
                </a:solidFill>
                <a:latin typeface="Times New Roman Bold"/>
                <a:ea typeface="Times New Roman Bold"/>
                <a:cs typeface="Times New Roman Bold"/>
                <a:sym typeface="Times New Roman Bold"/>
              </a:rPr>
              <a:t>JD.com</a:t>
            </a:r>
            <a:r>
              <a:rPr lang="en-US" sz="2100" dirty="0">
                <a:solidFill>
                  <a:srgbClr val="FFFFFF"/>
                </a:solidFill>
                <a:latin typeface="Times New Roman"/>
                <a:ea typeface="Times New Roman"/>
                <a:cs typeface="Times New Roman"/>
                <a:sym typeface="Times New Roman"/>
              </a:rPr>
              <a:t>: Achieves 90% same-day delivery with sophisticated automation, operating at a low 6.5% fulfillment expense ratio.</a:t>
            </a:r>
          </a:p>
          <a:p>
            <a:pPr algn="l">
              <a:lnSpc>
                <a:spcPts val="3359"/>
              </a:lnSpc>
              <a:spcBef>
                <a:spcPct val="0"/>
              </a:spcBef>
            </a:pPr>
            <a:endParaRPr lang="en-US" sz="2100" dirty="0">
              <a:solidFill>
                <a:srgbClr val="FFFFFF"/>
              </a:solidFill>
              <a:latin typeface="Times New Roman"/>
              <a:ea typeface="Times New Roman"/>
              <a:cs typeface="Times New Roman"/>
              <a:sym typeface="Times New Roman"/>
            </a:endParaRPr>
          </a:p>
        </p:txBody>
      </p:sp>
      <p:grpSp>
        <p:nvGrpSpPr>
          <p:cNvPr id="17" name="Group 17"/>
          <p:cNvGrpSpPr/>
          <p:nvPr/>
        </p:nvGrpSpPr>
        <p:grpSpPr>
          <a:xfrm>
            <a:off x="1028700" y="8518728"/>
            <a:ext cx="16230600" cy="1041197"/>
            <a:chOff x="0" y="0"/>
            <a:chExt cx="21640800" cy="1388263"/>
          </a:xfrm>
        </p:grpSpPr>
        <p:grpSp>
          <p:nvGrpSpPr>
            <p:cNvPr id="18" name="Group 18"/>
            <p:cNvGrpSpPr/>
            <p:nvPr/>
          </p:nvGrpSpPr>
          <p:grpSpPr>
            <a:xfrm>
              <a:off x="0" y="0"/>
              <a:ext cx="21640800" cy="1388263"/>
              <a:chOff x="0" y="0"/>
              <a:chExt cx="4274726" cy="274225"/>
            </a:xfrm>
          </p:grpSpPr>
          <p:sp>
            <p:nvSpPr>
              <p:cNvPr id="19" name="Freeform 19"/>
              <p:cNvSpPr/>
              <p:nvPr/>
            </p:nvSpPr>
            <p:spPr>
              <a:xfrm>
                <a:off x="0" y="0"/>
                <a:ext cx="4274726" cy="274225"/>
              </a:xfrm>
              <a:custGeom>
                <a:avLst/>
                <a:gdLst/>
                <a:ahLst/>
                <a:cxnLst/>
                <a:rect l="l" t="t" r="r" b="b"/>
                <a:pathLst>
                  <a:path w="4274726" h="274225">
                    <a:moveTo>
                      <a:pt x="0" y="0"/>
                    </a:moveTo>
                    <a:lnTo>
                      <a:pt x="4274726" y="0"/>
                    </a:lnTo>
                    <a:lnTo>
                      <a:pt x="4274726" y="274225"/>
                    </a:lnTo>
                    <a:lnTo>
                      <a:pt x="0" y="274225"/>
                    </a:lnTo>
                    <a:close/>
                  </a:path>
                </a:pathLst>
              </a:custGeom>
              <a:solidFill>
                <a:srgbClr val="FEFEFE"/>
              </a:solidFill>
              <a:ln w="9525" cap="sq">
                <a:solidFill>
                  <a:srgbClr val="000000"/>
                </a:solidFill>
                <a:prstDash val="solid"/>
                <a:miter/>
              </a:ln>
            </p:spPr>
            <p:txBody>
              <a:bodyPr/>
              <a:lstStyle/>
              <a:p>
                <a:endParaRPr lang="en-IN"/>
              </a:p>
            </p:txBody>
          </p:sp>
          <p:sp>
            <p:nvSpPr>
              <p:cNvPr id="20" name="TextBox 20"/>
              <p:cNvSpPr txBox="1"/>
              <p:nvPr/>
            </p:nvSpPr>
            <p:spPr>
              <a:xfrm>
                <a:off x="0" y="-57150"/>
                <a:ext cx="4274726" cy="33137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274440" y="-57150"/>
              <a:ext cx="21177113" cy="1326541"/>
            </a:xfrm>
            <a:prstGeom prst="rect">
              <a:avLst/>
            </a:prstGeom>
          </p:spPr>
          <p:txBody>
            <a:bodyPr lIns="0" tIns="0" rIns="0" bIns="0" rtlCol="0" anchor="t">
              <a:spAutoFit/>
            </a:bodyPr>
            <a:lstStyle/>
            <a:p>
              <a:pPr algn="just">
                <a:lnSpc>
                  <a:spcPts val="2650"/>
                </a:lnSpc>
                <a:spcBef>
                  <a:spcPct val="0"/>
                </a:spcBef>
              </a:pPr>
              <a:r>
                <a:rPr lang="en-US" sz="1892" b="1">
                  <a:solidFill>
                    <a:srgbClr val="000000"/>
                  </a:solidFill>
                  <a:latin typeface="Times New Roman Bold"/>
                  <a:ea typeface="Times New Roman Bold"/>
                  <a:cs typeface="Times New Roman Bold"/>
                  <a:sym typeface="Times New Roman Bold"/>
                </a:rPr>
                <a:t>Walmart cannot win the AI race purely at the interface level. While competitors like Amazon utilize 1 million robots to guarantee execution, Walmart continues to rely on manual checks with only 85% accuracy. To truly deliver on Sparky's digital promise, we can implement the "Brain, Hands, and Eyes" operational strategy to fundamentally fix it’s backend reality and bridge the execution gap.</a:t>
              </a:r>
            </a:p>
          </p:txBody>
        </p:sp>
      </p:grpSp>
      <p:sp>
        <p:nvSpPr>
          <p:cNvPr id="22" name="Freeform 22"/>
          <p:cNvSpPr/>
          <p:nvPr/>
        </p:nvSpPr>
        <p:spPr>
          <a:xfrm>
            <a:off x="15676957" y="401787"/>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4"/>
            <a:stretch>
              <a:fillRect t="-11621" b="-7994"/>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84817" y="9210675"/>
            <a:ext cx="301366"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19</a:t>
            </a:r>
          </a:p>
        </p:txBody>
      </p:sp>
      <p:sp>
        <p:nvSpPr>
          <p:cNvPr id="3" name="Freeform 3"/>
          <p:cNvSpPr/>
          <p:nvPr/>
        </p:nvSpPr>
        <p:spPr>
          <a:xfrm>
            <a:off x="13912262" y="1490269"/>
            <a:ext cx="3497533" cy="7141819"/>
          </a:xfrm>
          <a:custGeom>
            <a:avLst/>
            <a:gdLst/>
            <a:ahLst/>
            <a:cxnLst/>
            <a:rect l="l" t="t" r="r" b="b"/>
            <a:pathLst>
              <a:path w="3497533" h="7141819">
                <a:moveTo>
                  <a:pt x="0" y="0"/>
                </a:moveTo>
                <a:lnTo>
                  <a:pt x="3497533" y="0"/>
                </a:lnTo>
                <a:lnTo>
                  <a:pt x="3497533" y="7141819"/>
                </a:lnTo>
                <a:lnTo>
                  <a:pt x="0" y="7141819"/>
                </a:lnTo>
                <a:lnTo>
                  <a:pt x="0" y="0"/>
                </a:lnTo>
                <a:close/>
              </a:path>
            </a:pathLst>
          </a:custGeom>
          <a:blipFill>
            <a:blip r:embed="rId2"/>
            <a:stretch>
              <a:fillRect l="-8879" r="-8879" b="-3442"/>
            </a:stretch>
          </a:blipFill>
        </p:spPr>
        <p:txBody>
          <a:bodyPr/>
          <a:lstStyle/>
          <a:p>
            <a:endParaRPr lang="en-IN"/>
          </a:p>
        </p:txBody>
      </p:sp>
      <p:grpSp>
        <p:nvGrpSpPr>
          <p:cNvPr id="4" name="Group 4"/>
          <p:cNvGrpSpPr/>
          <p:nvPr/>
        </p:nvGrpSpPr>
        <p:grpSpPr>
          <a:xfrm>
            <a:off x="8845260" y="1490269"/>
            <a:ext cx="5067001" cy="7141819"/>
            <a:chOff x="0" y="0"/>
            <a:chExt cx="1334519" cy="1880973"/>
          </a:xfrm>
        </p:grpSpPr>
        <p:sp>
          <p:nvSpPr>
            <p:cNvPr id="5" name="Freeform 5"/>
            <p:cNvSpPr/>
            <p:nvPr/>
          </p:nvSpPr>
          <p:spPr>
            <a:xfrm>
              <a:off x="0" y="0"/>
              <a:ext cx="1334519" cy="1880973"/>
            </a:xfrm>
            <a:custGeom>
              <a:avLst/>
              <a:gdLst/>
              <a:ahLst/>
              <a:cxnLst/>
              <a:rect l="l" t="t" r="r" b="b"/>
              <a:pathLst>
                <a:path w="1334519" h="1880973">
                  <a:moveTo>
                    <a:pt x="0" y="0"/>
                  </a:moveTo>
                  <a:lnTo>
                    <a:pt x="1334519" y="0"/>
                  </a:lnTo>
                  <a:lnTo>
                    <a:pt x="1334519" y="1880973"/>
                  </a:lnTo>
                  <a:lnTo>
                    <a:pt x="0" y="1880973"/>
                  </a:lnTo>
                  <a:close/>
                </a:path>
              </a:pathLst>
            </a:custGeom>
            <a:solidFill>
              <a:srgbClr val="FFFFFF"/>
            </a:solidFill>
            <a:ln w="9525" cap="sq">
              <a:solidFill>
                <a:srgbClr val="000000"/>
              </a:solidFill>
              <a:prstDash val="solid"/>
              <a:miter/>
            </a:ln>
          </p:spPr>
          <p:txBody>
            <a:bodyPr/>
            <a:lstStyle/>
            <a:p>
              <a:endParaRPr lang="en-IN"/>
            </a:p>
          </p:txBody>
        </p:sp>
        <p:sp>
          <p:nvSpPr>
            <p:cNvPr id="6" name="TextBox 6"/>
            <p:cNvSpPr txBox="1"/>
            <p:nvPr/>
          </p:nvSpPr>
          <p:spPr>
            <a:xfrm>
              <a:off x="0" y="-57150"/>
              <a:ext cx="1334519" cy="1938123"/>
            </a:xfrm>
            <a:prstGeom prst="rect">
              <a:avLst/>
            </a:prstGeom>
          </p:spPr>
          <p:txBody>
            <a:bodyPr lIns="50800" tIns="50800" rIns="50800" bIns="50800" rtlCol="0" anchor="ctr"/>
            <a:lstStyle/>
            <a:p>
              <a:pPr algn="l">
                <a:lnSpc>
                  <a:spcPts val="2800"/>
                </a:lnSpc>
              </a:pPr>
              <a:endParaRPr/>
            </a:p>
            <a:p>
              <a:pPr algn="l">
                <a:lnSpc>
                  <a:spcPts val="2800"/>
                </a:lnSpc>
              </a:pPr>
              <a:endParaRPr/>
            </a:p>
          </p:txBody>
        </p:sp>
      </p:grpSp>
      <p:grpSp>
        <p:nvGrpSpPr>
          <p:cNvPr id="7" name="Group 7"/>
          <p:cNvGrpSpPr/>
          <p:nvPr/>
        </p:nvGrpSpPr>
        <p:grpSpPr>
          <a:xfrm>
            <a:off x="1028700" y="1490269"/>
            <a:ext cx="7288322" cy="3009172"/>
            <a:chOff x="0" y="0"/>
            <a:chExt cx="1919558" cy="792539"/>
          </a:xfrm>
        </p:grpSpPr>
        <p:sp>
          <p:nvSpPr>
            <p:cNvPr id="8" name="Freeform 8"/>
            <p:cNvSpPr/>
            <p:nvPr/>
          </p:nvSpPr>
          <p:spPr>
            <a:xfrm>
              <a:off x="0" y="0"/>
              <a:ext cx="1919558" cy="792539"/>
            </a:xfrm>
            <a:custGeom>
              <a:avLst/>
              <a:gdLst/>
              <a:ahLst/>
              <a:cxnLst/>
              <a:rect l="l" t="t" r="r" b="b"/>
              <a:pathLst>
                <a:path w="1919558" h="792539">
                  <a:moveTo>
                    <a:pt x="0" y="0"/>
                  </a:moveTo>
                  <a:lnTo>
                    <a:pt x="1919558" y="0"/>
                  </a:lnTo>
                  <a:lnTo>
                    <a:pt x="1919558" y="792539"/>
                  </a:lnTo>
                  <a:lnTo>
                    <a:pt x="0" y="792539"/>
                  </a:lnTo>
                  <a:close/>
                </a:path>
              </a:pathLst>
            </a:custGeom>
            <a:solidFill>
              <a:srgbClr val="050041"/>
            </a:solidFill>
          </p:spPr>
          <p:txBody>
            <a:bodyPr/>
            <a:lstStyle/>
            <a:p>
              <a:endParaRPr lang="en-IN"/>
            </a:p>
          </p:txBody>
        </p:sp>
        <p:sp>
          <p:nvSpPr>
            <p:cNvPr id="9" name="TextBox 9"/>
            <p:cNvSpPr txBox="1"/>
            <p:nvPr/>
          </p:nvSpPr>
          <p:spPr>
            <a:xfrm>
              <a:off x="0" y="-57150"/>
              <a:ext cx="1919558" cy="849689"/>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028700" y="4754373"/>
            <a:ext cx="7288322" cy="3877715"/>
            <a:chOff x="0" y="0"/>
            <a:chExt cx="1919558" cy="1021291"/>
          </a:xfrm>
        </p:grpSpPr>
        <p:sp>
          <p:nvSpPr>
            <p:cNvPr id="11" name="Freeform 11"/>
            <p:cNvSpPr/>
            <p:nvPr/>
          </p:nvSpPr>
          <p:spPr>
            <a:xfrm>
              <a:off x="0" y="0"/>
              <a:ext cx="1919558" cy="1021291"/>
            </a:xfrm>
            <a:custGeom>
              <a:avLst/>
              <a:gdLst/>
              <a:ahLst/>
              <a:cxnLst/>
              <a:rect l="l" t="t" r="r" b="b"/>
              <a:pathLst>
                <a:path w="1919558" h="1021291">
                  <a:moveTo>
                    <a:pt x="0" y="0"/>
                  </a:moveTo>
                  <a:lnTo>
                    <a:pt x="1919558" y="0"/>
                  </a:lnTo>
                  <a:lnTo>
                    <a:pt x="1919558" y="1021291"/>
                  </a:lnTo>
                  <a:lnTo>
                    <a:pt x="0" y="1021291"/>
                  </a:lnTo>
                  <a:close/>
                </a:path>
              </a:pathLst>
            </a:custGeom>
            <a:solidFill>
              <a:srgbClr val="FEE134"/>
            </a:solidFill>
          </p:spPr>
          <p:txBody>
            <a:bodyPr/>
            <a:lstStyle/>
            <a:p>
              <a:endParaRPr lang="en-IN"/>
            </a:p>
          </p:txBody>
        </p:sp>
        <p:sp>
          <p:nvSpPr>
            <p:cNvPr id="12" name="TextBox 12"/>
            <p:cNvSpPr txBox="1"/>
            <p:nvPr/>
          </p:nvSpPr>
          <p:spPr>
            <a:xfrm>
              <a:off x="0" y="-57150"/>
              <a:ext cx="1919558" cy="1078441"/>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2387000" y="8900878"/>
            <a:ext cx="13622843" cy="1076724"/>
            <a:chOff x="0" y="0"/>
            <a:chExt cx="3587909" cy="283582"/>
          </a:xfrm>
        </p:grpSpPr>
        <p:sp>
          <p:nvSpPr>
            <p:cNvPr id="14" name="Freeform 14"/>
            <p:cNvSpPr/>
            <p:nvPr/>
          </p:nvSpPr>
          <p:spPr>
            <a:xfrm>
              <a:off x="0" y="0"/>
              <a:ext cx="3587909" cy="283582"/>
            </a:xfrm>
            <a:custGeom>
              <a:avLst/>
              <a:gdLst/>
              <a:ahLst/>
              <a:cxnLst/>
              <a:rect l="l" t="t" r="r" b="b"/>
              <a:pathLst>
                <a:path w="3587909" h="283582">
                  <a:moveTo>
                    <a:pt x="0" y="0"/>
                  </a:moveTo>
                  <a:lnTo>
                    <a:pt x="3587909" y="0"/>
                  </a:lnTo>
                  <a:lnTo>
                    <a:pt x="3587909" y="283582"/>
                  </a:lnTo>
                  <a:lnTo>
                    <a:pt x="0" y="283582"/>
                  </a:lnTo>
                  <a:close/>
                </a:path>
              </a:pathLst>
            </a:custGeom>
            <a:solidFill>
              <a:srgbClr val="FFFFFF"/>
            </a:solidFill>
            <a:ln w="9525" cap="sq">
              <a:solidFill>
                <a:srgbClr val="000000"/>
              </a:solidFill>
              <a:prstDash val="solid"/>
              <a:miter/>
            </a:ln>
          </p:spPr>
          <p:txBody>
            <a:bodyPr/>
            <a:lstStyle/>
            <a:p>
              <a:endParaRPr lang="en-IN"/>
            </a:p>
          </p:txBody>
        </p:sp>
        <p:sp>
          <p:nvSpPr>
            <p:cNvPr id="15" name="TextBox 15"/>
            <p:cNvSpPr txBox="1"/>
            <p:nvPr/>
          </p:nvSpPr>
          <p:spPr>
            <a:xfrm>
              <a:off x="0" y="-57150"/>
              <a:ext cx="3587909" cy="340732"/>
            </a:xfrm>
            <a:prstGeom prst="rect">
              <a:avLst/>
            </a:prstGeom>
          </p:spPr>
          <p:txBody>
            <a:bodyPr lIns="50800" tIns="50800" rIns="50800" bIns="50800" rtlCol="0" anchor="ctr"/>
            <a:lstStyle/>
            <a:p>
              <a:pPr algn="ctr">
                <a:lnSpc>
                  <a:spcPts val="3359"/>
                </a:lnSpc>
              </a:pPr>
              <a:endParaRPr/>
            </a:p>
          </p:txBody>
        </p:sp>
      </p:grpSp>
      <p:sp>
        <p:nvSpPr>
          <p:cNvPr id="16" name="Freeform 16"/>
          <p:cNvSpPr/>
          <p:nvPr/>
        </p:nvSpPr>
        <p:spPr>
          <a:xfrm>
            <a:off x="7571545" y="4828052"/>
            <a:ext cx="629750" cy="630897"/>
          </a:xfrm>
          <a:custGeom>
            <a:avLst/>
            <a:gdLst/>
            <a:ahLst/>
            <a:cxnLst/>
            <a:rect l="l" t="t" r="r" b="b"/>
            <a:pathLst>
              <a:path w="629750" h="630897">
                <a:moveTo>
                  <a:pt x="0" y="0"/>
                </a:moveTo>
                <a:lnTo>
                  <a:pt x="629749" y="0"/>
                </a:lnTo>
                <a:lnTo>
                  <a:pt x="629749" y="630896"/>
                </a:lnTo>
                <a:lnTo>
                  <a:pt x="0" y="630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Freeform 17"/>
          <p:cNvSpPr/>
          <p:nvPr/>
        </p:nvSpPr>
        <p:spPr>
          <a:xfrm>
            <a:off x="1279245" y="9018077"/>
            <a:ext cx="1028455" cy="906911"/>
          </a:xfrm>
          <a:custGeom>
            <a:avLst/>
            <a:gdLst/>
            <a:ahLst/>
            <a:cxnLst/>
            <a:rect l="l" t="t" r="r" b="b"/>
            <a:pathLst>
              <a:path w="1028455" h="906911">
                <a:moveTo>
                  <a:pt x="0" y="0"/>
                </a:moveTo>
                <a:lnTo>
                  <a:pt x="1028455" y="0"/>
                </a:lnTo>
                <a:lnTo>
                  <a:pt x="1028455" y="906911"/>
                </a:lnTo>
                <a:lnTo>
                  <a:pt x="0" y="906911"/>
                </a:lnTo>
                <a:lnTo>
                  <a:pt x="0" y="0"/>
                </a:lnTo>
                <a:close/>
              </a:path>
            </a:pathLst>
          </a:custGeom>
          <a:blipFill>
            <a:blip r:embed="rId5"/>
            <a:stretch>
              <a:fillRect/>
            </a:stretch>
          </a:blipFill>
        </p:spPr>
        <p:txBody>
          <a:bodyPr/>
          <a:lstStyle/>
          <a:p>
            <a:endParaRPr lang="en-IN"/>
          </a:p>
        </p:txBody>
      </p:sp>
      <p:sp>
        <p:nvSpPr>
          <p:cNvPr id="18" name="Freeform 18"/>
          <p:cNvSpPr/>
          <p:nvPr/>
        </p:nvSpPr>
        <p:spPr>
          <a:xfrm>
            <a:off x="16190818" y="9018077"/>
            <a:ext cx="864485" cy="864485"/>
          </a:xfrm>
          <a:custGeom>
            <a:avLst/>
            <a:gdLst/>
            <a:ahLst/>
            <a:cxnLst/>
            <a:rect l="l" t="t" r="r" b="b"/>
            <a:pathLst>
              <a:path w="864485" h="864485">
                <a:moveTo>
                  <a:pt x="0" y="0"/>
                </a:moveTo>
                <a:lnTo>
                  <a:pt x="864485" y="0"/>
                </a:lnTo>
                <a:lnTo>
                  <a:pt x="864485" y="864485"/>
                </a:lnTo>
                <a:lnTo>
                  <a:pt x="0" y="864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TextBox 19"/>
          <p:cNvSpPr txBox="1"/>
          <p:nvPr/>
        </p:nvSpPr>
        <p:spPr>
          <a:xfrm>
            <a:off x="1028700" y="271431"/>
            <a:ext cx="6682891" cy="892175"/>
          </a:xfrm>
          <a:prstGeom prst="rect">
            <a:avLst/>
          </a:prstGeom>
        </p:spPr>
        <p:txBody>
          <a:bodyPr lIns="0" tIns="0" rIns="0" bIns="0" rtlCol="0" anchor="t">
            <a:spAutoFit/>
          </a:bodyPr>
          <a:lstStyle/>
          <a:p>
            <a:pPr algn="l">
              <a:lnSpc>
                <a:spcPts val="7000"/>
              </a:lnSpc>
              <a:spcBef>
                <a:spcPct val="0"/>
              </a:spcBef>
            </a:pPr>
            <a:r>
              <a:rPr lang="en-US" sz="5000" b="1">
                <a:solidFill>
                  <a:srgbClr val="000000"/>
                </a:solidFill>
                <a:latin typeface="Times New Roman Bold"/>
                <a:ea typeface="Times New Roman Bold"/>
                <a:cs typeface="Times New Roman Bold"/>
                <a:sym typeface="Times New Roman Bold"/>
              </a:rPr>
              <a:t>Strategy A: The "Eyes" </a:t>
            </a:r>
          </a:p>
        </p:txBody>
      </p:sp>
      <p:sp>
        <p:nvSpPr>
          <p:cNvPr id="20" name="TextBox 20"/>
          <p:cNvSpPr txBox="1"/>
          <p:nvPr/>
        </p:nvSpPr>
        <p:spPr>
          <a:xfrm>
            <a:off x="9047675" y="1709512"/>
            <a:ext cx="4662172" cy="6646183"/>
          </a:xfrm>
          <a:prstGeom prst="rect">
            <a:avLst/>
          </a:prstGeom>
        </p:spPr>
        <p:txBody>
          <a:bodyPr lIns="0" tIns="0" rIns="0" bIns="0" rtlCol="0" anchor="t">
            <a:spAutoFit/>
          </a:bodyPr>
          <a:lstStyle/>
          <a:p>
            <a:pPr algn="l">
              <a:lnSpc>
                <a:spcPts val="3484"/>
              </a:lnSpc>
              <a:spcBef>
                <a:spcPct val="0"/>
              </a:spcBef>
            </a:pPr>
            <a:r>
              <a:rPr lang="en-US" sz="2489" b="1">
                <a:solidFill>
                  <a:srgbClr val="000000"/>
                </a:solidFill>
                <a:latin typeface="Times New Roman Bold"/>
                <a:ea typeface="Times New Roman Bold"/>
                <a:cs typeface="Times New Roman Bold"/>
                <a:sym typeface="Times New Roman Bold"/>
              </a:rPr>
              <a:t>The "Always-On" Upgrade: Computer Vision</a:t>
            </a:r>
          </a:p>
          <a:p>
            <a:pPr algn="l">
              <a:lnSpc>
                <a:spcPts val="3064"/>
              </a:lnSpc>
              <a:spcBef>
                <a:spcPct val="0"/>
              </a:spcBef>
            </a:pPr>
            <a:r>
              <a:rPr lang="en-US" sz="2189">
                <a:solidFill>
                  <a:srgbClr val="000000"/>
                </a:solidFill>
                <a:latin typeface="Times New Roman"/>
                <a:ea typeface="Times New Roman"/>
                <a:cs typeface="Times New Roman"/>
                <a:sym typeface="Times New Roman"/>
              </a:rPr>
              <a:t>We deploy shelf-edge cameras and roaming autonomous units to convert physical shelf reality into a real-time digital feed.</a:t>
            </a:r>
          </a:p>
          <a:p>
            <a:pPr algn="l">
              <a:lnSpc>
                <a:spcPts val="3064"/>
              </a:lnSpc>
              <a:spcBef>
                <a:spcPct val="0"/>
              </a:spcBef>
            </a:pPr>
            <a:endParaRPr lang="en-US" sz="2189">
              <a:solidFill>
                <a:srgbClr val="000000"/>
              </a:solidFill>
              <a:latin typeface="Times New Roman"/>
              <a:ea typeface="Times New Roman"/>
              <a:cs typeface="Times New Roman"/>
              <a:sym typeface="Times New Roman"/>
            </a:endParaRPr>
          </a:p>
          <a:p>
            <a:pPr algn="l">
              <a:lnSpc>
                <a:spcPts val="3064"/>
              </a:lnSpc>
              <a:spcBef>
                <a:spcPct val="0"/>
              </a:spcBef>
            </a:pPr>
            <a:endParaRPr lang="en-US" sz="2189">
              <a:solidFill>
                <a:srgbClr val="000000"/>
              </a:solidFill>
              <a:latin typeface="Times New Roman"/>
              <a:ea typeface="Times New Roman"/>
              <a:cs typeface="Times New Roman"/>
              <a:sym typeface="Times New Roman"/>
            </a:endParaRPr>
          </a:p>
          <a:p>
            <a:pPr algn="l">
              <a:lnSpc>
                <a:spcPts val="3484"/>
              </a:lnSpc>
              <a:spcBef>
                <a:spcPct val="0"/>
              </a:spcBef>
            </a:pPr>
            <a:r>
              <a:rPr lang="en-US" sz="2489" b="1">
                <a:solidFill>
                  <a:srgbClr val="000000"/>
                </a:solidFill>
                <a:latin typeface="Times New Roman Bold"/>
                <a:ea typeface="Times New Roman Bold"/>
                <a:cs typeface="Times New Roman Bold"/>
                <a:sym typeface="Times New Roman Bold"/>
              </a:rPr>
              <a:t>Technical Specifications:</a:t>
            </a:r>
          </a:p>
          <a:p>
            <a:pPr marL="472661" lvl="1" indent="-236330" algn="l">
              <a:lnSpc>
                <a:spcPts val="3064"/>
              </a:lnSpc>
              <a:buFont typeface="Arial"/>
              <a:buChar char="•"/>
            </a:pPr>
            <a:r>
              <a:rPr lang="en-US" sz="2189" b="1">
                <a:solidFill>
                  <a:srgbClr val="000000"/>
                </a:solidFill>
                <a:latin typeface="Times New Roman Bold"/>
                <a:ea typeface="Times New Roman Bold"/>
                <a:cs typeface="Times New Roman Bold"/>
                <a:sym typeface="Times New Roman Bold"/>
              </a:rPr>
              <a:t>Edge AI Architecture:</a:t>
            </a:r>
            <a:r>
              <a:rPr lang="en-US" sz="2189">
                <a:solidFill>
                  <a:srgbClr val="000000"/>
                </a:solidFill>
                <a:latin typeface="Times New Roman"/>
                <a:ea typeface="Times New Roman"/>
                <a:cs typeface="Times New Roman"/>
                <a:sym typeface="Times New Roman"/>
              </a:rPr>
              <a:t> Video is processed locally on-chip, ensuring customer privacy (no facial storage) and zero-latency alerts.</a:t>
            </a:r>
          </a:p>
          <a:p>
            <a:pPr marL="472661" lvl="1" indent="-236330" algn="l">
              <a:lnSpc>
                <a:spcPts val="3064"/>
              </a:lnSpc>
              <a:buFont typeface="Arial"/>
              <a:buChar char="•"/>
            </a:pPr>
            <a:r>
              <a:rPr lang="en-US" sz="2189" b="1">
                <a:solidFill>
                  <a:srgbClr val="000000"/>
                </a:solidFill>
                <a:latin typeface="Times New Roman Bold"/>
                <a:ea typeface="Times New Roman Bold"/>
                <a:cs typeface="Times New Roman Bold"/>
                <a:sym typeface="Times New Roman Bold"/>
              </a:rPr>
              <a:t>Precision: </a:t>
            </a:r>
            <a:r>
              <a:rPr lang="en-US" sz="2189">
                <a:solidFill>
                  <a:srgbClr val="000000"/>
                </a:solidFill>
                <a:latin typeface="Times New Roman"/>
                <a:ea typeface="Times New Roman"/>
                <a:cs typeface="Times New Roman"/>
                <a:sym typeface="Times New Roman"/>
              </a:rPr>
              <a:t>Computer Vision uses Bounding Box detection to achieve 99.5% inventory accuracy, virtually eliminating phantom inventory.</a:t>
            </a:r>
          </a:p>
        </p:txBody>
      </p:sp>
      <p:sp>
        <p:nvSpPr>
          <p:cNvPr id="21" name="TextBox 21"/>
          <p:cNvSpPr txBox="1"/>
          <p:nvPr/>
        </p:nvSpPr>
        <p:spPr>
          <a:xfrm>
            <a:off x="1413869" y="1847956"/>
            <a:ext cx="6652608" cy="2184400"/>
          </a:xfrm>
          <a:prstGeom prst="rect">
            <a:avLst/>
          </a:prstGeom>
        </p:spPr>
        <p:txBody>
          <a:bodyPr lIns="0" tIns="0" rIns="0" bIns="0" rtlCol="0" anchor="t">
            <a:spAutoFit/>
          </a:bodyPr>
          <a:lstStyle/>
          <a:p>
            <a:pPr algn="l">
              <a:lnSpc>
                <a:spcPts val="3499"/>
              </a:lnSpc>
              <a:spcBef>
                <a:spcPct val="0"/>
              </a:spcBef>
            </a:pPr>
            <a:r>
              <a:rPr lang="en-US" sz="2499" b="1">
                <a:solidFill>
                  <a:srgbClr val="FFFFFF"/>
                </a:solidFill>
                <a:latin typeface="Times New Roman Bold"/>
                <a:ea typeface="Times New Roman Bold"/>
                <a:cs typeface="Times New Roman Bold"/>
                <a:sym typeface="Times New Roman Bold"/>
              </a:rPr>
              <a:t>The "Data Lag" Problem: Manual Inputs</a:t>
            </a:r>
          </a:p>
          <a:p>
            <a:pPr algn="l">
              <a:lnSpc>
                <a:spcPts val="3499"/>
              </a:lnSpc>
              <a:spcBef>
                <a:spcPct val="0"/>
              </a:spcBef>
            </a:pPr>
            <a:r>
              <a:rPr lang="en-US" sz="2499">
                <a:solidFill>
                  <a:srgbClr val="FFFFFF"/>
                </a:solidFill>
                <a:latin typeface="Times New Roman"/>
                <a:ea typeface="Times New Roman"/>
                <a:cs typeface="Times New Roman"/>
                <a:sym typeface="Times New Roman"/>
              </a:rPr>
              <a:t>Current inventory data relies on store associates manually scanning items with handheld devices. This periodic process (once per day/shift) creates "blind spots" between scans.</a:t>
            </a:r>
          </a:p>
        </p:txBody>
      </p:sp>
      <p:sp>
        <p:nvSpPr>
          <p:cNvPr id="22" name="TextBox 22"/>
          <p:cNvSpPr txBox="1"/>
          <p:nvPr/>
        </p:nvSpPr>
        <p:spPr>
          <a:xfrm>
            <a:off x="1279245" y="5086350"/>
            <a:ext cx="6787232" cy="3169285"/>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Times New Roman Bold"/>
                <a:ea typeface="Times New Roman Bold"/>
                <a:cs typeface="Times New Roman Bold"/>
                <a:sym typeface="Times New Roman Bold"/>
              </a:rPr>
              <a:t>Performance Metrics:</a:t>
            </a:r>
          </a:p>
          <a:p>
            <a:pPr marL="474979" lvl="1" indent="-237490" algn="l">
              <a:lnSpc>
                <a:spcPts val="3079"/>
              </a:lnSpc>
              <a:buFont typeface="Arial"/>
              <a:buChar char="•"/>
            </a:pPr>
            <a:r>
              <a:rPr lang="en-US" sz="2199" b="1">
                <a:solidFill>
                  <a:srgbClr val="000000"/>
                </a:solidFill>
                <a:latin typeface="Times New Roman Bold"/>
                <a:ea typeface="Times New Roman Bold"/>
                <a:cs typeface="Times New Roman Bold"/>
                <a:sym typeface="Times New Roman Bold"/>
              </a:rPr>
              <a:t>Accuracy</a:t>
            </a:r>
            <a:r>
              <a:rPr lang="en-US" sz="2199">
                <a:solidFill>
                  <a:srgbClr val="000000"/>
                </a:solidFill>
                <a:latin typeface="Times New Roman"/>
                <a:ea typeface="Times New Roman"/>
                <a:cs typeface="Times New Roman"/>
                <a:sym typeface="Times New Roman"/>
              </a:rPr>
              <a:t>: Limited to 85-90% due to human error and timing gaps.</a:t>
            </a:r>
          </a:p>
          <a:p>
            <a:pPr marL="474979" lvl="1" indent="-237490" algn="l">
              <a:lnSpc>
                <a:spcPts val="3079"/>
              </a:lnSpc>
              <a:buFont typeface="Arial"/>
              <a:buChar char="•"/>
            </a:pPr>
            <a:r>
              <a:rPr lang="en-US" sz="2199" b="1">
                <a:solidFill>
                  <a:srgbClr val="000000"/>
                </a:solidFill>
                <a:latin typeface="Times New Roman Bold"/>
                <a:ea typeface="Times New Roman Bold"/>
                <a:cs typeface="Times New Roman Bold"/>
                <a:sym typeface="Times New Roman Bold"/>
              </a:rPr>
              <a:t>Latency</a:t>
            </a:r>
            <a:r>
              <a:rPr lang="en-US" sz="2199">
                <a:solidFill>
                  <a:srgbClr val="000000"/>
                </a:solidFill>
                <a:latin typeface="Times New Roman"/>
                <a:ea typeface="Times New Roman"/>
                <a:cs typeface="Times New Roman"/>
                <a:sym typeface="Times New Roman"/>
              </a:rPr>
              <a:t>: Stockouts are detected after they occur (reactive), often only when a customer cannot find an item.</a:t>
            </a:r>
          </a:p>
          <a:p>
            <a:pPr marL="474979" lvl="1" indent="-237490" algn="l">
              <a:lnSpc>
                <a:spcPts val="3079"/>
              </a:lnSpc>
              <a:buFont typeface="Arial"/>
              <a:buChar char="•"/>
            </a:pPr>
            <a:r>
              <a:rPr lang="en-US" sz="2199" b="1">
                <a:solidFill>
                  <a:srgbClr val="000000"/>
                </a:solidFill>
                <a:latin typeface="Times New Roman Bold"/>
                <a:ea typeface="Times New Roman Bold"/>
                <a:cs typeface="Times New Roman Bold"/>
                <a:sym typeface="Times New Roman Bold"/>
              </a:rPr>
              <a:t>Security</a:t>
            </a:r>
            <a:r>
              <a:rPr lang="en-US" sz="2199">
                <a:solidFill>
                  <a:srgbClr val="000000"/>
                </a:solidFill>
                <a:latin typeface="Times New Roman"/>
                <a:ea typeface="Times New Roman"/>
                <a:cs typeface="Times New Roman"/>
                <a:sym typeface="Times New Roman"/>
              </a:rPr>
              <a:t>: Theft is only identified during physical inventory counts, often weeks after the event.</a:t>
            </a:r>
          </a:p>
        </p:txBody>
      </p:sp>
      <p:sp>
        <p:nvSpPr>
          <p:cNvPr id="23" name="TextBox 23"/>
          <p:cNvSpPr txBox="1"/>
          <p:nvPr/>
        </p:nvSpPr>
        <p:spPr>
          <a:xfrm>
            <a:off x="2613148" y="8934902"/>
            <a:ext cx="13170548" cy="964160"/>
          </a:xfrm>
          <a:prstGeom prst="rect">
            <a:avLst/>
          </a:prstGeom>
        </p:spPr>
        <p:txBody>
          <a:bodyPr lIns="0" tIns="0" rIns="0" bIns="0" rtlCol="0" anchor="t">
            <a:spAutoFit/>
          </a:bodyPr>
          <a:lstStyle/>
          <a:p>
            <a:pPr algn="just">
              <a:lnSpc>
                <a:spcPts val="2507"/>
              </a:lnSpc>
              <a:spcBef>
                <a:spcPct val="0"/>
              </a:spcBef>
            </a:pPr>
            <a:r>
              <a:rPr lang="en-US" sz="1790" b="1">
                <a:solidFill>
                  <a:srgbClr val="000000"/>
                </a:solidFill>
                <a:latin typeface="Times New Roman Bold"/>
                <a:ea typeface="Times New Roman Bold"/>
                <a:cs typeface="Times New Roman Bold"/>
                <a:sym typeface="Times New Roman Bold"/>
              </a:rPr>
              <a:t>Manual processes give us a snapshot of inventory; Computer Vision gives us a video feed. By moving to Edge-based processing, we achieve 99.5% accuracy without compromising customer privacy. This real-time data layer is the foundational input required for the AI-driven replenishment in Strategy B.</a:t>
            </a:r>
          </a:p>
        </p:txBody>
      </p:sp>
      <p:sp>
        <p:nvSpPr>
          <p:cNvPr id="24" name="Freeform 24"/>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8"/>
            <a:stretch>
              <a:fillRect t="-11621" b="-7994"/>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971154" y="955494"/>
            <a:ext cx="11605561" cy="800100"/>
          </a:xfrm>
          <a:prstGeom prst="rect">
            <a:avLst/>
          </a:prstGeom>
        </p:spPr>
        <p:txBody>
          <a:bodyPr lIns="0" tIns="0" rIns="0" bIns="0" rtlCol="0" anchor="t">
            <a:spAutoFit/>
          </a:bodyPr>
          <a:lstStyle/>
          <a:p>
            <a:pPr algn="l">
              <a:lnSpc>
                <a:spcPts val="6000"/>
              </a:lnSpc>
            </a:pPr>
            <a:r>
              <a:rPr lang="en-US" sz="5000" b="1" spc="-245">
                <a:solidFill>
                  <a:srgbClr val="1B2748"/>
                </a:solidFill>
                <a:latin typeface="Times New Roman Bold"/>
                <a:ea typeface="Times New Roman Bold"/>
                <a:cs typeface="Times New Roman Bold"/>
                <a:sym typeface="Times New Roman Bold"/>
              </a:rPr>
              <a:t>Agenda</a:t>
            </a:r>
          </a:p>
        </p:txBody>
      </p:sp>
      <p:grpSp>
        <p:nvGrpSpPr>
          <p:cNvPr id="3" name="Group 3"/>
          <p:cNvGrpSpPr/>
          <p:nvPr/>
        </p:nvGrpSpPr>
        <p:grpSpPr>
          <a:xfrm>
            <a:off x="10698056" y="1741939"/>
            <a:ext cx="5950899" cy="7716310"/>
            <a:chOff x="0" y="0"/>
            <a:chExt cx="979360" cy="1394129"/>
          </a:xfrm>
        </p:grpSpPr>
        <p:sp>
          <p:nvSpPr>
            <p:cNvPr id="4" name="Freeform 4"/>
            <p:cNvSpPr/>
            <p:nvPr/>
          </p:nvSpPr>
          <p:spPr>
            <a:xfrm>
              <a:off x="0" y="0"/>
              <a:ext cx="979360" cy="1394129"/>
            </a:xfrm>
            <a:custGeom>
              <a:avLst/>
              <a:gdLst/>
              <a:ahLst/>
              <a:cxnLst/>
              <a:rect l="l" t="t" r="r" b="b"/>
              <a:pathLst>
                <a:path w="979360" h="1394129">
                  <a:moveTo>
                    <a:pt x="61235" y="0"/>
                  </a:moveTo>
                  <a:lnTo>
                    <a:pt x="918125" y="0"/>
                  </a:lnTo>
                  <a:cubicBezTo>
                    <a:pt x="951944" y="0"/>
                    <a:pt x="979360" y="27416"/>
                    <a:pt x="979360" y="61235"/>
                  </a:cubicBezTo>
                  <a:lnTo>
                    <a:pt x="979360" y="1332893"/>
                  </a:lnTo>
                  <a:cubicBezTo>
                    <a:pt x="979360" y="1366713"/>
                    <a:pt x="951944" y="1394129"/>
                    <a:pt x="918125" y="1394129"/>
                  </a:cubicBezTo>
                  <a:lnTo>
                    <a:pt x="61235" y="1394129"/>
                  </a:lnTo>
                  <a:cubicBezTo>
                    <a:pt x="27416" y="1394129"/>
                    <a:pt x="0" y="1366713"/>
                    <a:pt x="0" y="1332893"/>
                  </a:cubicBezTo>
                  <a:lnTo>
                    <a:pt x="0" y="61235"/>
                  </a:lnTo>
                  <a:cubicBezTo>
                    <a:pt x="0" y="27416"/>
                    <a:pt x="27416" y="0"/>
                    <a:pt x="61235" y="0"/>
                  </a:cubicBezTo>
                  <a:close/>
                </a:path>
              </a:pathLst>
            </a:custGeom>
            <a:blipFill>
              <a:blip r:embed="rId2"/>
              <a:stretch>
                <a:fillRect l="-57434" r="-57434"/>
              </a:stretch>
            </a:blipFill>
          </p:spPr>
          <p:txBody>
            <a:bodyPr/>
            <a:lstStyle/>
            <a:p>
              <a:endParaRPr lang="en-IN"/>
            </a:p>
          </p:txBody>
        </p:sp>
      </p:grpSp>
      <p:sp>
        <p:nvSpPr>
          <p:cNvPr id="5" name="Freeform 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grpSp>
        <p:nvGrpSpPr>
          <p:cNvPr id="6" name="Group 6"/>
          <p:cNvGrpSpPr/>
          <p:nvPr/>
        </p:nvGrpSpPr>
        <p:grpSpPr>
          <a:xfrm>
            <a:off x="1971154" y="2744114"/>
            <a:ext cx="6632753" cy="722216"/>
            <a:chOff x="0" y="0"/>
            <a:chExt cx="8843671" cy="962954"/>
          </a:xfrm>
        </p:grpSpPr>
        <p:grpSp>
          <p:nvGrpSpPr>
            <p:cNvPr id="7" name="Group 7"/>
            <p:cNvGrpSpPr/>
            <p:nvPr/>
          </p:nvGrpSpPr>
          <p:grpSpPr>
            <a:xfrm>
              <a:off x="0" y="0"/>
              <a:ext cx="8843671" cy="962954"/>
              <a:chOff x="0" y="0"/>
              <a:chExt cx="1746898" cy="190213"/>
            </a:xfrm>
          </p:grpSpPr>
          <p:sp>
            <p:nvSpPr>
              <p:cNvPr id="8" name="Freeform 8"/>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1B2748"/>
              </a:solidFill>
            </p:spPr>
            <p:txBody>
              <a:bodyPr/>
              <a:lstStyle/>
              <a:p>
                <a:endParaRPr lang="en-IN" dirty="0"/>
              </a:p>
            </p:txBody>
          </p:sp>
          <p:sp>
            <p:nvSpPr>
              <p:cNvPr id="9" name="TextBox 9"/>
              <p:cNvSpPr txBox="1"/>
              <p:nvPr/>
            </p:nvSpPr>
            <p:spPr>
              <a:xfrm>
                <a:off x="0" y="-57150"/>
                <a:ext cx="1746898" cy="24736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502452" y="212237"/>
              <a:ext cx="5825220" cy="481330"/>
            </a:xfrm>
            <a:prstGeom prst="rect">
              <a:avLst/>
            </a:prstGeom>
          </p:spPr>
          <p:txBody>
            <a:bodyPr lIns="0" tIns="0" rIns="0" bIns="0" rtlCol="0" anchor="t">
              <a:spAutoFit/>
            </a:bodyPr>
            <a:lstStyle/>
            <a:p>
              <a:pPr algn="l">
                <a:lnSpc>
                  <a:spcPts val="2940"/>
                </a:lnSpc>
                <a:spcBef>
                  <a:spcPct val="0"/>
                </a:spcBef>
              </a:pPr>
              <a:r>
                <a:rPr lang="en-US" sz="2100">
                  <a:solidFill>
                    <a:srgbClr val="FEFEFE"/>
                  </a:solidFill>
                  <a:latin typeface="Times New Roman"/>
                  <a:ea typeface="Times New Roman"/>
                  <a:cs typeface="Times New Roman"/>
                  <a:sym typeface="Times New Roman"/>
                </a:rPr>
                <a:t>Executive Summary</a:t>
              </a:r>
            </a:p>
          </p:txBody>
        </p:sp>
        <p:sp>
          <p:nvSpPr>
            <p:cNvPr id="11" name="TextBox 11"/>
            <p:cNvSpPr txBox="1"/>
            <p:nvPr/>
          </p:nvSpPr>
          <p:spPr>
            <a:xfrm>
              <a:off x="7737040" y="212237"/>
              <a:ext cx="202803" cy="456022"/>
            </a:xfrm>
            <a:prstGeom prst="rect">
              <a:avLst/>
            </a:prstGeom>
          </p:spPr>
          <p:txBody>
            <a:bodyPr lIns="0" tIns="0" rIns="0" bIns="0" rtlCol="0" anchor="t">
              <a:spAutoFit/>
            </a:bodyPr>
            <a:lstStyle/>
            <a:p>
              <a:pPr algn="ctr">
                <a:lnSpc>
                  <a:spcPts val="2940"/>
                </a:lnSpc>
                <a:spcBef>
                  <a:spcPct val="0"/>
                </a:spcBef>
              </a:pPr>
              <a:r>
                <a:rPr lang="en-US" sz="2100" dirty="0">
                  <a:solidFill>
                    <a:srgbClr val="FFFFFF"/>
                  </a:solidFill>
                  <a:latin typeface="Times New Roman"/>
                  <a:ea typeface="Times New Roman"/>
                  <a:cs typeface="Times New Roman"/>
                  <a:sym typeface="Times New Roman"/>
                </a:rPr>
                <a:t>4</a:t>
              </a:r>
            </a:p>
          </p:txBody>
        </p:sp>
      </p:grpSp>
      <p:grpSp>
        <p:nvGrpSpPr>
          <p:cNvPr id="12" name="Group 12"/>
          <p:cNvGrpSpPr/>
          <p:nvPr/>
        </p:nvGrpSpPr>
        <p:grpSpPr>
          <a:xfrm>
            <a:off x="1971154" y="3698462"/>
            <a:ext cx="6632753" cy="722216"/>
            <a:chOff x="0" y="0"/>
            <a:chExt cx="8843671" cy="962954"/>
          </a:xfrm>
        </p:grpSpPr>
        <p:grpSp>
          <p:nvGrpSpPr>
            <p:cNvPr id="13" name="Group 13"/>
            <p:cNvGrpSpPr/>
            <p:nvPr/>
          </p:nvGrpSpPr>
          <p:grpSpPr>
            <a:xfrm>
              <a:off x="0" y="0"/>
              <a:ext cx="8843671" cy="962954"/>
              <a:chOff x="0" y="0"/>
              <a:chExt cx="1746898" cy="190213"/>
            </a:xfrm>
          </p:grpSpPr>
          <p:sp>
            <p:nvSpPr>
              <p:cNvPr id="14" name="Freeform 14"/>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1B2748"/>
              </a:solidFill>
            </p:spPr>
            <p:txBody>
              <a:bodyPr/>
              <a:lstStyle/>
              <a:p>
                <a:endParaRPr lang="en-IN"/>
              </a:p>
            </p:txBody>
          </p:sp>
          <p:sp>
            <p:nvSpPr>
              <p:cNvPr id="15" name="TextBox 15"/>
              <p:cNvSpPr txBox="1"/>
              <p:nvPr/>
            </p:nvSpPr>
            <p:spPr>
              <a:xfrm>
                <a:off x="0" y="-85725"/>
                <a:ext cx="1746898" cy="275938"/>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502452" y="212237"/>
              <a:ext cx="5825220" cy="481330"/>
            </a:xfrm>
            <a:prstGeom prst="rect">
              <a:avLst/>
            </a:prstGeom>
          </p:spPr>
          <p:txBody>
            <a:bodyPr lIns="0" tIns="0" rIns="0" bIns="0" rtlCol="0" anchor="t">
              <a:spAutoFit/>
            </a:bodyPr>
            <a:lstStyle/>
            <a:p>
              <a:pPr algn="l">
                <a:lnSpc>
                  <a:spcPts val="2940"/>
                </a:lnSpc>
                <a:spcBef>
                  <a:spcPct val="0"/>
                </a:spcBef>
              </a:pPr>
              <a:r>
                <a:rPr lang="en-US" sz="2100">
                  <a:solidFill>
                    <a:srgbClr val="FEFEFE"/>
                  </a:solidFill>
                  <a:latin typeface="Times New Roman"/>
                  <a:ea typeface="Times New Roman"/>
                  <a:cs typeface="Times New Roman"/>
                  <a:sym typeface="Times New Roman"/>
                </a:rPr>
                <a:t>Situation &amp; Context</a:t>
              </a:r>
            </a:p>
          </p:txBody>
        </p:sp>
        <p:sp>
          <p:nvSpPr>
            <p:cNvPr id="17" name="TextBox 17"/>
            <p:cNvSpPr txBox="1"/>
            <p:nvPr/>
          </p:nvSpPr>
          <p:spPr>
            <a:xfrm>
              <a:off x="7737040" y="212237"/>
              <a:ext cx="202803" cy="456022"/>
            </a:xfrm>
            <a:prstGeom prst="rect">
              <a:avLst/>
            </a:prstGeom>
          </p:spPr>
          <p:txBody>
            <a:bodyPr lIns="0" tIns="0" rIns="0" bIns="0" rtlCol="0" anchor="t">
              <a:spAutoFit/>
            </a:bodyPr>
            <a:lstStyle/>
            <a:p>
              <a:pPr algn="ctr">
                <a:lnSpc>
                  <a:spcPts val="2940"/>
                </a:lnSpc>
                <a:spcBef>
                  <a:spcPct val="0"/>
                </a:spcBef>
              </a:pPr>
              <a:r>
                <a:rPr lang="en-US" sz="2100" dirty="0">
                  <a:solidFill>
                    <a:srgbClr val="FEFEFE"/>
                  </a:solidFill>
                  <a:latin typeface="Times New Roman"/>
                  <a:ea typeface="Times New Roman"/>
                  <a:cs typeface="Times New Roman"/>
                  <a:sym typeface="Times New Roman"/>
                </a:rPr>
                <a:t>5</a:t>
              </a:r>
            </a:p>
          </p:txBody>
        </p:sp>
      </p:grpSp>
      <p:grpSp>
        <p:nvGrpSpPr>
          <p:cNvPr id="18" name="Group 18"/>
          <p:cNvGrpSpPr/>
          <p:nvPr/>
        </p:nvGrpSpPr>
        <p:grpSpPr>
          <a:xfrm>
            <a:off x="1971154" y="4649278"/>
            <a:ext cx="6632753" cy="722216"/>
            <a:chOff x="0" y="0"/>
            <a:chExt cx="8843671" cy="962954"/>
          </a:xfrm>
        </p:grpSpPr>
        <p:grpSp>
          <p:nvGrpSpPr>
            <p:cNvPr id="19" name="Group 19"/>
            <p:cNvGrpSpPr/>
            <p:nvPr/>
          </p:nvGrpSpPr>
          <p:grpSpPr>
            <a:xfrm>
              <a:off x="0" y="0"/>
              <a:ext cx="8843671" cy="962954"/>
              <a:chOff x="0" y="0"/>
              <a:chExt cx="1746898" cy="190213"/>
            </a:xfrm>
          </p:grpSpPr>
          <p:sp>
            <p:nvSpPr>
              <p:cNvPr id="20" name="Freeform 20"/>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1B2748"/>
              </a:solidFill>
            </p:spPr>
            <p:txBody>
              <a:bodyPr/>
              <a:lstStyle/>
              <a:p>
                <a:endParaRPr lang="en-IN"/>
              </a:p>
            </p:txBody>
          </p:sp>
          <p:sp>
            <p:nvSpPr>
              <p:cNvPr id="21" name="TextBox 21"/>
              <p:cNvSpPr txBox="1"/>
              <p:nvPr/>
            </p:nvSpPr>
            <p:spPr>
              <a:xfrm>
                <a:off x="0" y="-85725"/>
                <a:ext cx="1746898" cy="275938"/>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502452" y="212237"/>
              <a:ext cx="5825220" cy="481330"/>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Times New Roman"/>
                  <a:ea typeface="Times New Roman"/>
                  <a:cs typeface="Times New Roman"/>
                  <a:sym typeface="Times New Roman"/>
                </a:rPr>
                <a:t>Recommendations</a:t>
              </a:r>
            </a:p>
          </p:txBody>
        </p:sp>
        <p:sp>
          <p:nvSpPr>
            <p:cNvPr id="23" name="TextBox 23"/>
            <p:cNvSpPr txBox="1"/>
            <p:nvPr/>
          </p:nvSpPr>
          <p:spPr>
            <a:xfrm>
              <a:off x="7737040" y="212237"/>
              <a:ext cx="202803" cy="456022"/>
            </a:xfrm>
            <a:prstGeom prst="rect">
              <a:avLst/>
            </a:prstGeom>
          </p:spPr>
          <p:txBody>
            <a:bodyPr lIns="0" tIns="0" rIns="0" bIns="0" rtlCol="0" anchor="t">
              <a:spAutoFit/>
            </a:bodyPr>
            <a:lstStyle/>
            <a:p>
              <a:pPr algn="ctr">
                <a:lnSpc>
                  <a:spcPts val="2940"/>
                </a:lnSpc>
                <a:spcBef>
                  <a:spcPct val="0"/>
                </a:spcBef>
              </a:pPr>
              <a:r>
                <a:rPr lang="en-US" sz="2100" dirty="0">
                  <a:solidFill>
                    <a:srgbClr val="FFFFFF"/>
                  </a:solidFill>
                  <a:latin typeface="Times New Roman"/>
                  <a:ea typeface="Times New Roman"/>
                  <a:cs typeface="Times New Roman"/>
                  <a:sym typeface="Times New Roman"/>
                </a:rPr>
                <a:t>7</a:t>
              </a:r>
            </a:p>
          </p:txBody>
        </p:sp>
      </p:grpSp>
      <p:grpSp>
        <p:nvGrpSpPr>
          <p:cNvPr id="24" name="Group 24"/>
          <p:cNvGrpSpPr/>
          <p:nvPr/>
        </p:nvGrpSpPr>
        <p:grpSpPr>
          <a:xfrm>
            <a:off x="1971154" y="5600094"/>
            <a:ext cx="6632753" cy="722216"/>
            <a:chOff x="0" y="0"/>
            <a:chExt cx="8843671" cy="962954"/>
          </a:xfrm>
        </p:grpSpPr>
        <p:grpSp>
          <p:nvGrpSpPr>
            <p:cNvPr id="25" name="Group 25"/>
            <p:cNvGrpSpPr/>
            <p:nvPr/>
          </p:nvGrpSpPr>
          <p:grpSpPr>
            <a:xfrm>
              <a:off x="0" y="0"/>
              <a:ext cx="8843671" cy="962954"/>
              <a:chOff x="0" y="0"/>
              <a:chExt cx="1746898" cy="190213"/>
            </a:xfrm>
          </p:grpSpPr>
          <p:sp>
            <p:nvSpPr>
              <p:cNvPr id="26" name="Freeform 26"/>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1B2748"/>
              </a:solidFill>
            </p:spPr>
            <p:txBody>
              <a:bodyPr/>
              <a:lstStyle/>
              <a:p>
                <a:endParaRPr lang="en-IN"/>
              </a:p>
            </p:txBody>
          </p:sp>
          <p:sp>
            <p:nvSpPr>
              <p:cNvPr id="27" name="TextBox 27"/>
              <p:cNvSpPr txBox="1"/>
              <p:nvPr/>
            </p:nvSpPr>
            <p:spPr>
              <a:xfrm>
                <a:off x="0" y="-85725"/>
                <a:ext cx="1746898" cy="275938"/>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8"/>
            <p:cNvSpPr txBox="1"/>
            <p:nvPr/>
          </p:nvSpPr>
          <p:spPr>
            <a:xfrm>
              <a:off x="502452" y="212237"/>
              <a:ext cx="5825220" cy="481330"/>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Times New Roman"/>
                  <a:ea typeface="Times New Roman"/>
                  <a:cs typeface="Times New Roman"/>
                  <a:sym typeface="Times New Roman"/>
                </a:rPr>
                <a:t>Evidence &amp; Benefits</a:t>
              </a:r>
            </a:p>
          </p:txBody>
        </p:sp>
        <p:sp>
          <p:nvSpPr>
            <p:cNvPr id="29" name="TextBox 29"/>
            <p:cNvSpPr txBox="1"/>
            <p:nvPr/>
          </p:nvSpPr>
          <p:spPr>
            <a:xfrm>
              <a:off x="7737040" y="212237"/>
              <a:ext cx="202803" cy="481330"/>
            </a:xfrm>
            <a:prstGeom prst="rect">
              <a:avLst/>
            </a:prstGeom>
          </p:spPr>
          <p:txBody>
            <a:bodyPr lIns="0" tIns="0" rIns="0" bIns="0" rtlCol="0" anchor="t">
              <a:spAutoFit/>
            </a:bodyPr>
            <a:lstStyle/>
            <a:p>
              <a:pPr algn="ctr">
                <a:lnSpc>
                  <a:spcPts val="2940"/>
                </a:lnSpc>
                <a:spcBef>
                  <a:spcPct val="0"/>
                </a:spcBef>
              </a:pPr>
              <a:endParaRPr/>
            </a:p>
          </p:txBody>
        </p:sp>
      </p:grpSp>
      <p:grpSp>
        <p:nvGrpSpPr>
          <p:cNvPr id="30" name="Group 30"/>
          <p:cNvGrpSpPr/>
          <p:nvPr/>
        </p:nvGrpSpPr>
        <p:grpSpPr>
          <a:xfrm>
            <a:off x="1971154" y="6550910"/>
            <a:ext cx="6632753" cy="722216"/>
            <a:chOff x="0" y="0"/>
            <a:chExt cx="8843671" cy="962954"/>
          </a:xfrm>
        </p:grpSpPr>
        <p:grpSp>
          <p:nvGrpSpPr>
            <p:cNvPr id="31" name="Group 31"/>
            <p:cNvGrpSpPr/>
            <p:nvPr/>
          </p:nvGrpSpPr>
          <p:grpSpPr>
            <a:xfrm>
              <a:off x="0" y="0"/>
              <a:ext cx="8843671" cy="962954"/>
              <a:chOff x="0" y="0"/>
              <a:chExt cx="1746898" cy="190213"/>
            </a:xfrm>
          </p:grpSpPr>
          <p:sp>
            <p:nvSpPr>
              <p:cNvPr id="32" name="Freeform 32"/>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1B2748"/>
              </a:solidFill>
            </p:spPr>
            <p:txBody>
              <a:bodyPr/>
              <a:lstStyle/>
              <a:p>
                <a:endParaRPr lang="en-IN"/>
              </a:p>
            </p:txBody>
          </p:sp>
          <p:sp>
            <p:nvSpPr>
              <p:cNvPr id="33" name="TextBox 33"/>
              <p:cNvSpPr txBox="1"/>
              <p:nvPr/>
            </p:nvSpPr>
            <p:spPr>
              <a:xfrm>
                <a:off x="0" y="-85725"/>
                <a:ext cx="1746898" cy="275938"/>
              </a:xfrm>
              <a:prstGeom prst="rect">
                <a:avLst/>
              </a:prstGeom>
            </p:spPr>
            <p:txBody>
              <a:bodyPr lIns="50800" tIns="50800" rIns="50800" bIns="50800" rtlCol="0" anchor="ctr"/>
              <a:lstStyle/>
              <a:p>
                <a:pPr algn="ctr">
                  <a:lnSpc>
                    <a:spcPts val="2659"/>
                  </a:lnSpc>
                  <a:spcBef>
                    <a:spcPct val="0"/>
                  </a:spcBef>
                </a:pPr>
                <a:endParaRPr/>
              </a:p>
            </p:txBody>
          </p:sp>
        </p:grpSp>
        <p:sp>
          <p:nvSpPr>
            <p:cNvPr id="34" name="TextBox 34"/>
            <p:cNvSpPr txBox="1"/>
            <p:nvPr/>
          </p:nvSpPr>
          <p:spPr>
            <a:xfrm>
              <a:off x="502452" y="212237"/>
              <a:ext cx="5825220" cy="481330"/>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Times New Roman"/>
                  <a:ea typeface="Times New Roman"/>
                  <a:cs typeface="Times New Roman"/>
                  <a:sym typeface="Times New Roman"/>
                </a:rPr>
                <a:t>Implementation Roadmap</a:t>
              </a:r>
            </a:p>
          </p:txBody>
        </p:sp>
      </p:grpSp>
      <p:grpSp>
        <p:nvGrpSpPr>
          <p:cNvPr id="35" name="Group 35"/>
          <p:cNvGrpSpPr/>
          <p:nvPr/>
        </p:nvGrpSpPr>
        <p:grpSpPr>
          <a:xfrm>
            <a:off x="1971154" y="7508393"/>
            <a:ext cx="6632753" cy="722216"/>
            <a:chOff x="0" y="0"/>
            <a:chExt cx="8843671" cy="962954"/>
          </a:xfrm>
        </p:grpSpPr>
        <p:grpSp>
          <p:nvGrpSpPr>
            <p:cNvPr id="36" name="Group 36"/>
            <p:cNvGrpSpPr/>
            <p:nvPr/>
          </p:nvGrpSpPr>
          <p:grpSpPr>
            <a:xfrm>
              <a:off x="0" y="0"/>
              <a:ext cx="8843671" cy="962954"/>
              <a:chOff x="0" y="0"/>
              <a:chExt cx="1746898" cy="190213"/>
            </a:xfrm>
          </p:grpSpPr>
          <p:sp>
            <p:nvSpPr>
              <p:cNvPr id="37" name="Freeform 37"/>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1B2748"/>
              </a:solidFill>
            </p:spPr>
            <p:txBody>
              <a:bodyPr/>
              <a:lstStyle/>
              <a:p>
                <a:endParaRPr lang="en-IN"/>
              </a:p>
            </p:txBody>
          </p:sp>
          <p:sp>
            <p:nvSpPr>
              <p:cNvPr id="38" name="TextBox 38"/>
              <p:cNvSpPr txBox="1"/>
              <p:nvPr/>
            </p:nvSpPr>
            <p:spPr>
              <a:xfrm>
                <a:off x="0" y="-85725"/>
                <a:ext cx="1746898" cy="275938"/>
              </a:xfrm>
              <a:prstGeom prst="rect">
                <a:avLst/>
              </a:prstGeom>
            </p:spPr>
            <p:txBody>
              <a:bodyPr lIns="50800" tIns="50800" rIns="50800" bIns="50800" rtlCol="0" anchor="ctr"/>
              <a:lstStyle/>
              <a:p>
                <a:pPr algn="ctr">
                  <a:lnSpc>
                    <a:spcPts val="2659"/>
                  </a:lnSpc>
                  <a:spcBef>
                    <a:spcPct val="0"/>
                  </a:spcBef>
                </a:pPr>
                <a:endParaRPr/>
              </a:p>
            </p:txBody>
          </p:sp>
        </p:grpSp>
        <p:sp>
          <p:nvSpPr>
            <p:cNvPr id="39" name="TextBox 39"/>
            <p:cNvSpPr txBox="1"/>
            <p:nvPr/>
          </p:nvSpPr>
          <p:spPr>
            <a:xfrm>
              <a:off x="502452" y="212237"/>
              <a:ext cx="5825220" cy="481330"/>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Times New Roman"/>
                  <a:ea typeface="Times New Roman"/>
                  <a:cs typeface="Times New Roman"/>
                  <a:sym typeface="Times New Roman"/>
                </a:rPr>
                <a:t>Success Metrics</a:t>
              </a:r>
            </a:p>
          </p:txBody>
        </p:sp>
        <p:sp>
          <p:nvSpPr>
            <p:cNvPr id="40" name="TextBox 40"/>
            <p:cNvSpPr txBox="1"/>
            <p:nvPr/>
          </p:nvSpPr>
          <p:spPr>
            <a:xfrm>
              <a:off x="7737040" y="212237"/>
              <a:ext cx="202803" cy="481330"/>
            </a:xfrm>
            <a:prstGeom prst="rect">
              <a:avLst/>
            </a:prstGeom>
          </p:spPr>
          <p:txBody>
            <a:bodyPr lIns="0" tIns="0" rIns="0" bIns="0" rtlCol="0" anchor="t">
              <a:spAutoFit/>
            </a:bodyPr>
            <a:lstStyle/>
            <a:p>
              <a:pPr algn="ctr">
                <a:lnSpc>
                  <a:spcPts val="2940"/>
                </a:lnSpc>
                <a:spcBef>
                  <a:spcPct val="0"/>
                </a:spcBef>
              </a:pPr>
              <a:endParaRPr/>
            </a:p>
          </p:txBody>
        </p:sp>
      </p:grpSp>
      <p:grpSp>
        <p:nvGrpSpPr>
          <p:cNvPr id="41" name="Group 41"/>
          <p:cNvGrpSpPr/>
          <p:nvPr/>
        </p:nvGrpSpPr>
        <p:grpSpPr>
          <a:xfrm>
            <a:off x="1971154" y="8459209"/>
            <a:ext cx="6632753" cy="722216"/>
            <a:chOff x="0" y="0"/>
            <a:chExt cx="8843671" cy="962954"/>
          </a:xfrm>
        </p:grpSpPr>
        <p:grpSp>
          <p:nvGrpSpPr>
            <p:cNvPr id="42" name="Group 42"/>
            <p:cNvGrpSpPr/>
            <p:nvPr/>
          </p:nvGrpSpPr>
          <p:grpSpPr>
            <a:xfrm>
              <a:off x="0" y="0"/>
              <a:ext cx="8843671" cy="962954"/>
              <a:chOff x="0" y="0"/>
              <a:chExt cx="1746898" cy="190213"/>
            </a:xfrm>
          </p:grpSpPr>
          <p:sp>
            <p:nvSpPr>
              <p:cNvPr id="43" name="Freeform 43"/>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1B2748"/>
              </a:solidFill>
            </p:spPr>
            <p:txBody>
              <a:bodyPr/>
              <a:lstStyle/>
              <a:p>
                <a:endParaRPr lang="en-IN"/>
              </a:p>
            </p:txBody>
          </p:sp>
          <p:sp>
            <p:nvSpPr>
              <p:cNvPr id="44" name="TextBox 44"/>
              <p:cNvSpPr txBox="1"/>
              <p:nvPr/>
            </p:nvSpPr>
            <p:spPr>
              <a:xfrm>
                <a:off x="0" y="-85725"/>
                <a:ext cx="1746898" cy="275938"/>
              </a:xfrm>
              <a:prstGeom prst="rect">
                <a:avLst/>
              </a:prstGeom>
            </p:spPr>
            <p:txBody>
              <a:bodyPr lIns="50800" tIns="50800" rIns="50800" bIns="50800" rtlCol="0" anchor="ctr"/>
              <a:lstStyle/>
              <a:p>
                <a:pPr algn="ctr">
                  <a:lnSpc>
                    <a:spcPts val="2659"/>
                  </a:lnSpc>
                  <a:spcBef>
                    <a:spcPct val="0"/>
                  </a:spcBef>
                </a:pPr>
                <a:endParaRPr/>
              </a:p>
            </p:txBody>
          </p:sp>
        </p:grpSp>
        <p:sp>
          <p:nvSpPr>
            <p:cNvPr id="45" name="TextBox 45"/>
            <p:cNvSpPr txBox="1"/>
            <p:nvPr/>
          </p:nvSpPr>
          <p:spPr>
            <a:xfrm>
              <a:off x="502452" y="212237"/>
              <a:ext cx="5825220" cy="481330"/>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Times New Roman"/>
                  <a:ea typeface="Times New Roman"/>
                  <a:cs typeface="Times New Roman"/>
                  <a:sym typeface="Times New Roman"/>
                </a:rPr>
                <a:t>Appendix</a:t>
              </a:r>
            </a:p>
          </p:txBody>
        </p:sp>
        <p:sp>
          <p:nvSpPr>
            <p:cNvPr id="46" name="TextBox 46"/>
            <p:cNvSpPr txBox="1"/>
            <p:nvPr/>
          </p:nvSpPr>
          <p:spPr>
            <a:xfrm>
              <a:off x="7737040" y="212237"/>
              <a:ext cx="202803" cy="481330"/>
            </a:xfrm>
            <a:prstGeom prst="rect">
              <a:avLst/>
            </a:prstGeom>
          </p:spPr>
          <p:txBody>
            <a:bodyPr lIns="0" tIns="0" rIns="0" bIns="0" rtlCol="0" anchor="t">
              <a:spAutoFit/>
            </a:bodyPr>
            <a:lstStyle/>
            <a:p>
              <a:pPr algn="ctr">
                <a:lnSpc>
                  <a:spcPts val="2940"/>
                </a:lnSpc>
                <a:spcBef>
                  <a:spcPct val="0"/>
                </a:spcBef>
              </a:pPr>
              <a:endParaRPr/>
            </a:p>
          </p:txBody>
        </p:sp>
      </p:grpSp>
      <p:sp>
        <p:nvSpPr>
          <p:cNvPr id="47" name="TextBox 47"/>
          <p:cNvSpPr txBox="1"/>
          <p:nvPr/>
        </p:nvSpPr>
        <p:spPr>
          <a:xfrm>
            <a:off x="7773934" y="6699134"/>
            <a:ext cx="266700" cy="342017"/>
          </a:xfrm>
          <a:prstGeom prst="rect">
            <a:avLst/>
          </a:prstGeom>
        </p:spPr>
        <p:txBody>
          <a:bodyPr lIns="0" tIns="0" rIns="0" bIns="0" rtlCol="0" anchor="t">
            <a:spAutoFit/>
          </a:bodyPr>
          <a:lstStyle/>
          <a:p>
            <a:pPr algn="ctr">
              <a:lnSpc>
                <a:spcPts val="2940"/>
              </a:lnSpc>
              <a:spcBef>
                <a:spcPct val="0"/>
              </a:spcBef>
            </a:pPr>
            <a:r>
              <a:rPr lang="en-US" sz="2100" dirty="0">
                <a:solidFill>
                  <a:srgbClr val="FEFEFE"/>
                </a:solidFill>
                <a:latin typeface="Times New Roman"/>
                <a:ea typeface="Times New Roman"/>
                <a:cs typeface="Times New Roman"/>
                <a:sym typeface="Times New Roman"/>
              </a:rPr>
              <a:t>34</a:t>
            </a:r>
          </a:p>
        </p:txBody>
      </p:sp>
      <p:sp>
        <p:nvSpPr>
          <p:cNvPr id="48" name="TextBox 48"/>
          <p:cNvSpPr txBox="1"/>
          <p:nvPr/>
        </p:nvSpPr>
        <p:spPr>
          <a:xfrm>
            <a:off x="7773934" y="7653284"/>
            <a:ext cx="266700" cy="342017"/>
          </a:xfrm>
          <a:prstGeom prst="rect">
            <a:avLst/>
          </a:prstGeom>
        </p:spPr>
        <p:txBody>
          <a:bodyPr lIns="0" tIns="0" rIns="0" bIns="0" rtlCol="0" anchor="t">
            <a:spAutoFit/>
          </a:bodyPr>
          <a:lstStyle/>
          <a:p>
            <a:pPr algn="ctr">
              <a:lnSpc>
                <a:spcPts val="2940"/>
              </a:lnSpc>
              <a:spcBef>
                <a:spcPct val="0"/>
              </a:spcBef>
            </a:pPr>
            <a:r>
              <a:rPr lang="en-US" sz="2100" dirty="0">
                <a:solidFill>
                  <a:srgbClr val="FEFEFE"/>
                </a:solidFill>
                <a:latin typeface="Times New Roman"/>
                <a:ea typeface="Times New Roman"/>
                <a:cs typeface="Times New Roman"/>
                <a:sym typeface="Times New Roman"/>
              </a:rPr>
              <a:t>35</a:t>
            </a:r>
          </a:p>
        </p:txBody>
      </p:sp>
      <p:sp>
        <p:nvSpPr>
          <p:cNvPr id="49" name="TextBox 49"/>
          <p:cNvSpPr txBox="1"/>
          <p:nvPr/>
        </p:nvSpPr>
        <p:spPr>
          <a:xfrm>
            <a:off x="7773934" y="8604100"/>
            <a:ext cx="266700" cy="342017"/>
          </a:xfrm>
          <a:prstGeom prst="rect">
            <a:avLst/>
          </a:prstGeom>
        </p:spPr>
        <p:txBody>
          <a:bodyPr lIns="0" tIns="0" rIns="0" bIns="0" rtlCol="0" anchor="t">
            <a:spAutoFit/>
          </a:bodyPr>
          <a:lstStyle/>
          <a:p>
            <a:pPr algn="ctr">
              <a:lnSpc>
                <a:spcPts val="2940"/>
              </a:lnSpc>
              <a:spcBef>
                <a:spcPct val="0"/>
              </a:spcBef>
            </a:pPr>
            <a:r>
              <a:rPr lang="en-US" sz="2100" dirty="0">
                <a:solidFill>
                  <a:srgbClr val="FEFEFE"/>
                </a:solidFill>
                <a:latin typeface="Times New Roman"/>
                <a:ea typeface="Times New Roman"/>
                <a:cs typeface="Times New Roman"/>
                <a:sym typeface="Times New Roman"/>
              </a:rPr>
              <a:t>36</a:t>
            </a:r>
          </a:p>
        </p:txBody>
      </p:sp>
      <p:sp>
        <p:nvSpPr>
          <p:cNvPr id="50" name="TextBox 50"/>
          <p:cNvSpPr txBox="1"/>
          <p:nvPr/>
        </p:nvSpPr>
        <p:spPr>
          <a:xfrm>
            <a:off x="17264968" y="9210675"/>
            <a:ext cx="14106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a:t>
            </a:r>
          </a:p>
        </p:txBody>
      </p:sp>
      <p:sp>
        <p:nvSpPr>
          <p:cNvPr id="51" name="TextBox 51"/>
          <p:cNvSpPr txBox="1"/>
          <p:nvPr/>
        </p:nvSpPr>
        <p:spPr>
          <a:xfrm>
            <a:off x="7773934" y="5747000"/>
            <a:ext cx="266700" cy="342017"/>
          </a:xfrm>
          <a:prstGeom prst="rect">
            <a:avLst/>
          </a:prstGeom>
        </p:spPr>
        <p:txBody>
          <a:bodyPr lIns="0" tIns="0" rIns="0" bIns="0" rtlCol="0" anchor="t">
            <a:spAutoFit/>
          </a:bodyPr>
          <a:lstStyle/>
          <a:p>
            <a:pPr algn="ctr">
              <a:lnSpc>
                <a:spcPts val="2940"/>
              </a:lnSpc>
              <a:spcBef>
                <a:spcPct val="0"/>
              </a:spcBef>
            </a:pPr>
            <a:r>
              <a:rPr lang="en-US" sz="2100" dirty="0">
                <a:solidFill>
                  <a:srgbClr val="FEFEFE"/>
                </a:solidFill>
                <a:latin typeface="Times New Roman"/>
                <a:ea typeface="Times New Roman"/>
                <a:cs typeface="Times New Roman"/>
                <a:sym typeface="Times New Roman"/>
              </a:rPr>
              <a:t>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75200" y="9210675"/>
            <a:ext cx="320601"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20</a:t>
            </a:r>
          </a:p>
        </p:txBody>
      </p:sp>
      <p:sp>
        <p:nvSpPr>
          <p:cNvPr id="3" name="Freeform 3"/>
          <p:cNvSpPr/>
          <p:nvPr/>
        </p:nvSpPr>
        <p:spPr>
          <a:xfrm>
            <a:off x="10174194" y="3602305"/>
            <a:ext cx="2583486" cy="4631064"/>
          </a:xfrm>
          <a:custGeom>
            <a:avLst/>
            <a:gdLst/>
            <a:ahLst/>
            <a:cxnLst/>
            <a:rect l="l" t="t" r="r" b="b"/>
            <a:pathLst>
              <a:path w="2583486" h="4631064">
                <a:moveTo>
                  <a:pt x="0" y="0"/>
                </a:moveTo>
                <a:lnTo>
                  <a:pt x="2583486" y="0"/>
                </a:lnTo>
                <a:lnTo>
                  <a:pt x="2583486" y="4631064"/>
                </a:lnTo>
                <a:lnTo>
                  <a:pt x="0" y="4631064"/>
                </a:lnTo>
                <a:lnTo>
                  <a:pt x="0" y="0"/>
                </a:lnTo>
                <a:close/>
              </a:path>
            </a:pathLst>
          </a:custGeom>
          <a:blipFill>
            <a:blip r:embed="rId2"/>
            <a:stretch>
              <a:fillRect l="-16165" t="-1007" r="-64897"/>
            </a:stretch>
          </a:blipFill>
        </p:spPr>
        <p:txBody>
          <a:bodyPr/>
          <a:lstStyle/>
          <a:p>
            <a:endParaRPr lang="en-IN"/>
          </a:p>
        </p:txBody>
      </p:sp>
      <p:sp>
        <p:nvSpPr>
          <p:cNvPr id="4" name="Freeform 4"/>
          <p:cNvSpPr/>
          <p:nvPr/>
        </p:nvSpPr>
        <p:spPr>
          <a:xfrm>
            <a:off x="1028700" y="3602305"/>
            <a:ext cx="2748829" cy="4645991"/>
          </a:xfrm>
          <a:custGeom>
            <a:avLst/>
            <a:gdLst/>
            <a:ahLst/>
            <a:cxnLst/>
            <a:rect l="l" t="t" r="r" b="b"/>
            <a:pathLst>
              <a:path w="2748829" h="4645991">
                <a:moveTo>
                  <a:pt x="0" y="0"/>
                </a:moveTo>
                <a:lnTo>
                  <a:pt x="2748829" y="0"/>
                </a:lnTo>
                <a:lnTo>
                  <a:pt x="2748829" y="4645990"/>
                </a:lnTo>
                <a:lnTo>
                  <a:pt x="0" y="4645990"/>
                </a:lnTo>
                <a:lnTo>
                  <a:pt x="0" y="0"/>
                </a:lnTo>
                <a:close/>
              </a:path>
            </a:pathLst>
          </a:custGeom>
          <a:blipFill>
            <a:blip r:embed="rId3"/>
            <a:stretch>
              <a:fillRect l="-61569" t="-3217" r="-12886"/>
            </a:stretch>
          </a:blipFill>
        </p:spPr>
        <p:txBody>
          <a:bodyPr/>
          <a:lstStyle/>
          <a:p>
            <a:endParaRPr lang="en-IN"/>
          </a:p>
        </p:txBody>
      </p:sp>
      <p:grpSp>
        <p:nvGrpSpPr>
          <p:cNvPr id="5" name="Group 5"/>
          <p:cNvGrpSpPr/>
          <p:nvPr/>
        </p:nvGrpSpPr>
        <p:grpSpPr>
          <a:xfrm>
            <a:off x="3777529" y="3602305"/>
            <a:ext cx="6149015" cy="4645991"/>
            <a:chOff x="0" y="0"/>
            <a:chExt cx="1516905" cy="1146123"/>
          </a:xfrm>
        </p:grpSpPr>
        <p:sp>
          <p:nvSpPr>
            <p:cNvPr id="6" name="Freeform 6"/>
            <p:cNvSpPr/>
            <p:nvPr/>
          </p:nvSpPr>
          <p:spPr>
            <a:xfrm>
              <a:off x="0" y="0"/>
              <a:ext cx="1516905" cy="1146123"/>
            </a:xfrm>
            <a:custGeom>
              <a:avLst/>
              <a:gdLst/>
              <a:ahLst/>
              <a:cxnLst/>
              <a:rect l="l" t="t" r="r" b="b"/>
              <a:pathLst>
                <a:path w="1516905" h="1146123">
                  <a:moveTo>
                    <a:pt x="0" y="0"/>
                  </a:moveTo>
                  <a:lnTo>
                    <a:pt x="1516905" y="0"/>
                  </a:lnTo>
                  <a:lnTo>
                    <a:pt x="1516905" y="1146123"/>
                  </a:lnTo>
                  <a:lnTo>
                    <a:pt x="0" y="1146123"/>
                  </a:lnTo>
                  <a:close/>
                </a:path>
              </a:pathLst>
            </a:custGeom>
            <a:solidFill>
              <a:srgbClr val="FFFFFF"/>
            </a:solidFill>
            <a:ln w="9525" cap="sq">
              <a:solidFill>
                <a:srgbClr val="000000"/>
              </a:solidFill>
              <a:prstDash val="solid"/>
              <a:miter/>
            </a:ln>
          </p:spPr>
          <p:txBody>
            <a:bodyPr/>
            <a:lstStyle/>
            <a:p>
              <a:endParaRPr lang="en-IN"/>
            </a:p>
          </p:txBody>
        </p:sp>
        <p:sp>
          <p:nvSpPr>
            <p:cNvPr id="7" name="TextBox 7"/>
            <p:cNvSpPr txBox="1"/>
            <p:nvPr/>
          </p:nvSpPr>
          <p:spPr>
            <a:xfrm>
              <a:off x="0" y="-57150"/>
              <a:ext cx="1516905" cy="120327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2757680" y="3602305"/>
            <a:ext cx="5106991" cy="4631064"/>
            <a:chOff x="0" y="0"/>
            <a:chExt cx="1276777" cy="1157792"/>
          </a:xfrm>
        </p:grpSpPr>
        <p:sp>
          <p:nvSpPr>
            <p:cNvPr id="9" name="Freeform 9"/>
            <p:cNvSpPr/>
            <p:nvPr/>
          </p:nvSpPr>
          <p:spPr>
            <a:xfrm>
              <a:off x="0" y="0"/>
              <a:ext cx="1276777" cy="1157792"/>
            </a:xfrm>
            <a:custGeom>
              <a:avLst/>
              <a:gdLst/>
              <a:ahLst/>
              <a:cxnLst/>
              <a:rect l="l" t="t" r="r" b="b"/>
              <a:pathLst>
                <a:path w="1276777" h="1157792">
                  <a:moveTo>
                    <a:pt x="0" y="0"/>
                  </a:moveTo>
                  <a:lnTo>
                    <a:pt x="1276777" y="0"/>
                  </a:lnTo>
                  <a:lnTo>
                    <a:pt x="1276777" y="1157792"/>
                  </a:lnTo>
                  <a:lnTo>
                    <a:pt x="0" y="1157792"/>
                  </a:lnTo>
                  <a:close/>
                </a:path>
              </a:pathLst>
            </a:custGeom>
            <a:solidFill>
              <a:srgbClr val="FFFFFF"/>
            </a:solidFill>
            <a:ln w="9525" cap="sq">
              <a:solidFill>
                <a:srgbClr val="000000"/>
              </a:solidFill>
              <a:prstDash val="solid"/>
              <a:miter/>
            </a:ln>
          </p:spPr>
          <p:txBody>
            <a:bodyPr/>
            <a:lstStyle/>
            <a:p>
              <a:endParaRPr lang="en-IN"/>
            </a:p>
          </p:txBody>
        </p:sp>
        <p:sp>
          <p:nvSpPr>
            <p:cNvPr id="10" name="TextBox 10"/>
            <p:cNvSpPr txBox="1"/>
            <p:nvPr/>
          </p:nvSpPr>
          <p:spPr>
            <a:xfrm>
              <a:off x="0" y="-57150"/>
              <a:ext cx="1276777" cy="1214942"/>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028700" y="1487557"/>
            <a:ext cx="8897844" cy="1747033"/>
            <a:chOff x="0" y="0"/>
            <a:chExt cx="2343465" cy="460124"/>
          </a:xfrm>
        </p:grpSpPr>
        <p:sp>
          <p:nvSpPr>
            <p:cNvPr id="12" name="Freeform 12"/>
            <p:cNvSpPr/>
            <p:nvPr/>
          </p:nvSpPr>
          <p:spPr>
            <a:xfrm>
              <a:off x="0" y="0"/>
              <a:ext cx="2343465" cy="460124"/>
            </a:xfrm>
            <a:custGeom>
              <a:avLst/>
              <a:gdLst/>
              <a:ahLst/>
              <a:cxnLst/>
              <a:rect l="l" t="t" r="r" b="b"/>
              <a:pathLst>
                <a:path w="2343465" h="460124">
                  <a:moveTo>
                    <a:pt x="0" y="0"/>
                  </a:moveTo>
                  <a:lnTo>
                    <a:pt x="2343465" y="0"/>
                  </a:lnTo>
                  <a:lnTo>
                    <a:pt x="2343465" y="460124"/>
                  </a:lnTo>
                  <a:lnTo>
                    <a:pt x="0" y="460124"/>
                  </a:lnTo>
                  <a:close/>
                </a:path>
              </a:pathLst>
            </a:custGeom>
            <a:solidFill>
              <a:srgbClr val="050041"/>
            </a:solidFill>
          </p:spPr>
          <p:txBody>
            <a:bodyPr/>
            <a:lstStyle/>
            <a:p>
              <a:endParaRPr lang="en-IN"/>
            </a:p>
          </p:txBody>
        </p:sp>
        <p:sp>
          <p:nvSpPr>
            <p:cNvPr id="13" name="TextBox 13"/>
            <p:cNvSpPr txBox="1"/>
            <p:nvPr/>
          </p:nvSpPr>
          <p:spPr>
            <a:xfrm>
              <a:off x="0" y="-57150"/>
              <a:ext cx="2343465" cy="517274"/>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0174194" y="1487557"/>
            <a:ext cx="7690477" cy="1747033"/>
            <a:chOff x="0" y="0"/>
            <a:chExt cx="2025475" cy="460124"/>
          </a:xfrm>
        </p:grpSpPr>
        <p:sp>
          <p:nvSpPr>
            <p:cNvPr id="15" name="Freeform 15"/>
            <p:cNvSpPr/>
            <p:nvPr/>
          </p:nvSpPr>
          <p:spPr>
            <a:xfrm>
              <a:off x="0" y="0"/>
              <a:ext cx="2025475" cy="460124"/>
            </a:xfrm>
            <a:custGeom>
              <a:avLst/>
              <a:gdLst/>
              <a:ahLst/>
              <a:cxnLst/>
              <a:rect l="l" t="t" r="r" b="b"/>
              <a:pathLst>
                <a:path w="2025475" h="460124">
                  <a:moveTo>
                    <a:pt x="0" y="0"/>
                  </a:moveTo>
                  <a:lnTo>
                    <a:pt x="2025475" y="0"/>
                  </a:lnTo>
                  <a:lnTo>
                    <a:pt x="2025475" y="460124"/>
                  </a:lnTo>
                  <a:lnTo>
                    <a:pt x="0" y="460124"/>
                  </a:lnTo>
                  <a:close/>
                </a:path>
              </a:pathLst>
            </a:custGeom>
            <a:solidFill>
              <a:srgbClr val="FEE134"/>
            </a:solidFill>
          </p:spPr>
          <p:txBody>
            <a:bodyPr/>
            <a:lstStyle/>
            <a:p>
              <a:endParaRPr lang="en-IN"/>
            </a:p>
          </p:txBody>
        </p:sp>
        <p:sp>
          <p:nvSpPr>
            <p:cNvPr id="16" name="TextBox 16"/>
            <p:cNvSpPr txBox="1"/>
            <p:nvPr/>
          </p:nvSpPr>
          <p:spPr>
            <a:xfrm>
              <a:off x="0" y="-57150"/>
              <a:ext cx="2025475" cy="517274"/>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453386" y="8822146"/>
            <a:ext cx="949728" cy="866843"/>
          </a:xfrm>
          <a:custGeom>
            <a:avLst/>
            <a:gdLst/>
            <a:ahLst/>
            <a:cxnLst/>
            <a:rect l="l" t="t" r="r" b="b"/>
            <a:pathLst>
              <a:path w="949728" h="866843">
                <a:moveTo>
                  <a:pt x="0" y="0"/>
                </a:moveTo>
                <a:lnTo>
                  <a:pt x="949728" y="0"/>
                </a:lnTo>
                <a:lnTo>
                  <a:pt x="949728" y="866842"/>
                </a:lnTo>
                <a:lnTo>
                  <a:pt x="0" y="866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8" name="Freeform 18"/>
          <p:cNvSpPr/>
          <p:nvPr/>
        </p:nvSpPr>
        <p:spPr>
          <a:xfrm>
            <a:off x="1028700" y="3602305"/>
            <a:ext cx="2748829" cy="4631064"/>
          </a:xfrm>
          <a:custGeom>
            <a:avLst/>
            <a:gdLst/>
            <a:ahLst/>
            <a:cxnLst/>
            <a:rect l="l" t="t" r="r" b="b"/>
            <a:pathLst>
              <a:path w="2748829" h="4631064">
                <a:moveTo>
                  <a:pt x="0" y="0"/>
                </a:moveTo>
                <a:lnTo>
                  <a:pt x="2748829" y="0"/>
                </a:lnTo>
                <a:lnTo>
                  <a:pt x="2748829" y="4631064"/>
                </a:lnTo>
                <a:lnTo>
                  <a:pt x="0" y="4631064"/>
                </a:lnTo>
                <a:lnTo>
                  <a:pt x="0" y="0"/>
                </a:lnTo>
                <a:close/>
              </a:path>
            </a:pathLst>
          </a:custGeom>
          <a:blipFill>
            <a:blip r:embed="rId3"/>
            <a:stretch>
              <a:fillRect l="-68474"/>
            </a:stretch>
          </a:blipFill>
        </p:spPr>
        <p:txBody>
          <a:bodyPr/>
          <a:lstStyle/>
          <a:p>
            <a:endParaRPr lang="en-IN"/>
          </a:p>
        </p:txBody>
      </p:sp>
      <p:sp>
        <p:nvSpPr>
          <p:cNvPr id="19" name="TextBox 19"/>
          <p:cNvSpPr txBox="1"/>
          <p:nvPr/>
        </p:nvSpPr>
        <p:spPr>
          <a:xfrm>
            <a:off x="1028700" y="271431"/>
            <a:ext cx="7078712" cy="892175"/>
          </a:xfrm>
          <a:prstGeom prst="rect">
            <a:avLst/>
          </a:prstGeom>
        </p:spPr>
        <p:txBody>
          <a:bodyPr lIns="0" tIns="0" rIns="0" bIns="0" rtlCol="0" anchor="t">
            <a:spAutoFit/>
          </a:bodyPr>
          <a:lstStyle/>
          <a:p>
            <a:pPr algn="l">
              <a:lnSpc>
                <a:spcPts val="7000"/>
              </a:lnSpc>
              <a:spcBef>
                <a:spcPct val="0"/>
              </a:spcBef>
            </a:pPr>
            <a:r>
              <a:rPr lang="en-US" sz="5000" b="1">
                <a:solidFill>
                  <a:srgbClr val="000000"/>
                </a:solidFill>
                <a:latin typeface="Times New Roman Bold"/>
                <a:ea typeface="Times New Roman Bold"/>
                <a:cs typeface="Times New Roman Bold"/>
                <a:sym typeface="Times New Roman Bold"/>
              </a:rPr>
              <a:t>Strategy B: The "Hands" </a:t>
            </a:r>
          </a:p>
        </p:txBody>
      </p:sp>
      <p:sp>
        <p:nvSpPr>
          <p:cNvPr id="20" name="TextBox 20"/>
          <p:cNvSpPr txBox="1"/>
          <p:nvPr/>
        </p:nvSpPr>
        <p:spPr>
          <a:xfrm>
            <a:off x="1231794" y="1636191"/>
            <a:ext cx="8514919" cy="1142965"/>
          </a:xfrm>
          <a:prstGeom prst="rect">
            <a:avLst/>
          </a:prstGeom>
        </p:spPr>
        <p:txBody>
          <a:bodyPr lIns="0" tIns="0" rIns="0" bIns="0" rtlCol="0" anchor="t">
            <a:spAutoFit/>
          </a:bodyPr>
          <a:lstStyle/>
          <a:p>
            <a:pPr algn="l">
              <a:lnSpc>
                <a:spcPts val="3499"/>
              </a:lnSpc>
              <a:spcBef>
                <a:spcPct val="0"/>
              </a:spcBef>
            </a:pPr>
            <a:r>
              <a:rPr lang="en-US" sz="2499" b="1">
                <a:solidFill>
                  <a:srgbClr val="FFFFFF"/>
                </a:solidFill>
                <a:latin typeface="Times New Roman Bold"/>
                <a:ea typeface="Times New Roman Bold"/>
                <a:cs typeface="Times New Roman Bold"/>
                <a:sym typeface="Times New Roman Bold"/>
              </a:rPr>
              <a:t>Strategic Infrastructure (The Asset)</a:t>
            </a:r>
          </a:p>
          <a:p>
            <a:pPr algn="l">
              <a:lnSpc>
                <a:spcPts val="2803"/>
              </a:lnSpc>
              <a:spcBef>
                <a:spcPct val="0"/>
              </a:spcBef>
            </a:pPr>
            <a:r>
              <a:rPr lang="en-US" sz="2002">
                <a:solidFill>
                  <a:srgbClr val="FFFFFF"/>
                </a:solidFill>
                <a:latin typeface="Times New Roman"/>
                <a:ea typeface="Times New Roman"/>
                <a:cs typeface="Times New Roman"/>
                <a:sym typeface="Times New Roman"/>
              </a:rPr>
              <a:t>To match Amazon’s delivery speed, Walmart can move it’s fulfillment closer to the customer by converting backrooms into automated nodes.</a:t>
            </a:r>
          </a:p>
        </p:txBody>
      </p:sp>
      <p:sp>
        <p:nvSpPr>
          <p:cNvPr id="21" name="TextBox 21"/>
          <p:cNvSpPr txBox="1"/>
          <p:nvPr/>
        </p:nvSpPr>
        <p:spPr>
          <a:xfrm>
            <a:off x="4027597" y="3738757"/>
            <a:ext cx="5719116" cy="4509538"/>
          </a:xfrm>
          <a:prstGeom prst="rect">
            <a:avLst/>
          </a:prstGeom>
        </p:spPr>
        <p:txBody>
          <a:bodyPr lIns="0" tIns="0" rIns="0" bIns="0" rtlCol="0" anchor="t">
            <a:spAutoFit/>
          </a:bodyPr>
          <a:lstStyle/>
          <a:p>
            <a:pPr algn="l">
              <a:lnSpc>
                <a:spcPts val="3752"/>
              </a:lnSpc>
              <a:spcBef>
                <a:spcPct val="0"/>
              </a:spcBef>
            </a:pPr>
            <a:r>
              <a:rPr lang="en-US" sz="2680" b="1">
                <a:solidFill>
                  <a:srgbClr val="000000"/>
                </a:solidFill>
                <a:latin typeface="Times New Roman Bold"/>
                <a:ea typeface="Times New Roman Bold"/>
                <a:cs typeface="Times New Roman Bold"/>
                <a:sym typeface="Times New Roman Bold"/>
              </a:rPr>
              <a:t>Scale &amp; Deployment</a:t>
            </a:r>
          </a:p>
          <a:p>
            <a:pPr marL="422479" lvl="1" indent="-211240" algn="l">
              <a:lnSpc>
                <a:spcPts val="2739"/>
              </a:lnSpc>
              <a:spcBef>
                <a:spcPct val="0"/>
              </a:spcBef>
              <a:buFont typeface="Arial"/>
              <a:buChar char="•"/>
            </a:pPr>
            <a:r>
              <a:rPr lang="en-US" sz="1956" b="1">
                <a:solidFill>
                  <a:srgbClr val="000000"/>
                </a:solidFill>
                <a:latin typeface="Times New Roman Bold"/>
                <a:ea typeface="Times New Roman Bold"/>
                <a:cs typeface="Times New Roman Bold"/>
                <a:sym typeface="Times New Roman Bold"/>
              </a:rPr>
              <a:t>Capital Injection</a:t>
            </a:r>
            <a:r>
              <a:rPr lang="en-US" sz="1956">
                <a:solidFill>
                  <a:srgbClr val="000000"/>
                </a:solidFill>
                <a:latin typeface="Times New Roman"/>
                <a:ea typeface="Times New Roman"/>
                <a:cs typeface="Times New Roman"/>
                <a:sym typeface="Times New Roman"/>
              </a:rPr>
              <a:t>: $520 Million investment (Jan 2025) to acquire and scale the "Advanced Systems" unit.</a:t>
            </a:r>
          </a:p>
          <a:p>
            <a:pPr marL="422479" lvl="1" indent="-211240" algn="l">
              <a:lnSpc>
                <a:spcPts val="2739"/>
              </a:lnSpc>
              <a:spcBef>
                <a:spcPct val="0"/>
              </a:spcBef>
              <a:buFont typeface="Arial"/>
              <a:buChar char="•"/>
            </a:pPr>
            <a:r>
              <a:rPr lang="en-US" sz="1956" b="1">
                <a:solidFill>
                  <a:srgbClr val="000000"/>
                </a:solidFill>
                <a:latin typeface="Times New Roman Bold"/>
                <a:ea typeface="Times New Roman Bold"/>
                <a:cs typeface="Times New Roman Bold"/>
                <a:sym typeface="Times New Roman Bold"/>
              </a:rPr>
              <a:t>Network Topology</a:t>
            </a:r>
            <a:r>
              <a:rPr lang="en-US" sz="1956">
                <a:solidFill>
                  <a:srgbClr val="000000"/>
                </a:solidFill>
                <a:latin typeface="Times New Roman"/>
                <a:ea typeface="Times New Roman"/>
                <a:cs typeface="Times New Roman"/>
                <a:sym typeface="Times New Roman"/>
              </a:rPr>
              <a:t>: High-density rollout across 400 Accelerated Pickup &amp; Delivery (APD) centers using modular AS/RS (Automated Storage &amp; Retrieval System) architecture.</a:t>
            </a:r>
          </a:p>
          <a:p>
            <a:pPr marL="422479" lvl="1" indent="-211240" algn="l">
              <a:lnSpc>
                <a:spcPts val="2739"/>
              </a:lnSpc>
              <a:spcBef>
                <a:spcPct val="0"/>
              </a:spcBef>
              <a:buFont typeface="Arial"/>
              <a:buChar char="•"/>
            </a:pPr>
            <a:r>
              <a:rPr lang="en-US" sz="1956" b="1">
                <a:solidFill>
                  <a:srgbClr val="000000"/>
                </a:solidFill>
                <a:latin typeface="Times New Roman Bold"/>
                <a:ea typeface="Times New Roman Bold"/>
                <a:cs typeface="Times New Roman Bold"/>
                <a:sym typeface="Times New Roman Bold"/>
              </a:rPr>
              <a:t>Strategic Shift:</a:t>
            </a:r>
            <a:r>
              <a:rPr lang="en-US" sz="1956">
                <a:solidFill>
                  <a:srgbClr val="000000"/>
                </a:solidFill>
                <a:latin typeface="Times New Roman"/>
                <a:ea typeface="Times New Roman"/>
                <a:cs typeface="Times New Roman"/>
                <a:sym typeface="Times New Roman"/>
              </a:rPr>
              <a:t> Transitions from "Regional Distribution" (slow, labor-dependent) to "Micro-Fulfillment" (fast, machine-scale), decoupling fulfillment speed from labor availability.</a:t>
            </a:r>
          </a:p>
          <a:p>
            <a:pPr algn="l">
              <a:lnSpc>
                <a:spcPts val="2324"/>
              </a:lnSpc>
              <a:spcBef>
                <a:spcPct val="0"/>
              </a:spcBef>
            </a:pPr>
            <a:endParaRPr lang="en-US" sz="1956">
              <a:solidFill>
                <a:srgbClr val="000000"/>
              </a:solidFill>
              <a:latin typeface="Times New Roman"/>
              <a:ea typeface="Times New Roman"/>
              <a:cs typeface="Times New Roman"/>
              <a:sym typeface="Times New Roman"/>
            </a:endParaRPr>
          </a:p>
        </p:txBody>
      </p:sp>
      <p:sp>
        <p:nvSpPr>
          <p:cNvPr id="22" name="TextBox 22"/>
          <p:cNvSpPr txBox="1"/>
          <p:nvPr/>
        </p:nvSpPr>
        <p:spPr>
          <a:xfrm>
            <a:off x="13018573" y="3749577"/>
            <a:ext cx="4846098" cy="4223167"/>
          </a:xfrm>
          <a:prstGeom prst="rect">
            <a:avLst/>
          </a:prstGeom>
        </p:spPr>
        <p:txBody>
          <a:bodyPr lIns="0" tIns="0" rIns="0" bIns="0" rtlCol="0" anchor="t">
            <a:spAutoFit/>
          </a:bodyPr>
          <a:lstStyle/>
          <a:p>
            <a:pPr algn="just">
              <a:lnSpc>
                <a:spcPts val="3687"/>
              </a:lnSpc>
              <a:spcBef>
                <a:spcPct val="0"/>
              </a:spcBef>
            </a:pPr>
            <a:r>
              <a:rPr lang="en-US" sz="2633" b="1">
                <a:solidFill>
                  <a:srgbClr val="000000"/>
                </a:solidFill>
                <a:latin typeface="Times New Roman Bold"/>
                <a:ea typeface="Times New Roman Bold"/>
                <a:cs typeface="Times New Roman Bold"/>
                <a:sym typeface="Times New Roman Bold"/>
              </a:rPr>
              <a:t>Performance KPIs</a:t>
            </a:r>
          </a:p>
          <a:p>
            <a:pPr marL="416224" lvl="1" indent="-208112" algn="l">
              <a:lnSpc>
                <a:spcPts val="2699"/>
              </a:lnSpc>
              <a:buFont typeface="Arial"/>
              <a:buChar char="•"/>
            </a:pPr>
            <a:r>
              <a:rPr lang="en-US" sz="1927" b="1">
                <a:solidFill>
                  <a:srgbClr val="000000"/>
                </a:solidFill>
                <a:latin typeface="Times New Roman Bold"/>
                <a:ea typeface="Times New Roman Bold"/>
                <a:cs typeface="Times New Roman Bold"/>
                <a:sym typeface="Times New Roman Bold"/>
              </a:rPr>
              <a:t>Singulation &amp; Buffering</a:t>
            </a:r>
            <a:r>
              <a:rPr lang="en-US" sz="1927">
                <a:solidFill>
                  <a:srgbClr val="000000"/>
                </a:solidFill>
                <a:latin typeface="Times New Roman"/>
                <a:ea typeface="Times New Roman"/>
                <a:cs typeface="Times New Roman"/>
                <a:sym typeface="Times New Roman"/>
              </a:rPr>
              <a:t>: High-Density Buffering singulates cases, increasing processing velocity by 30%.</a:t>
            </a:r>
          </a:p>
          <a:p>
            <a:pPr marL="416224" lvl="1" indent="-208112" algn="l">
              <a:lnSpc>
                <a:spcPts val="2699"/>
              </a:lnSpc>
              <a:buFont typeface="Arial"/>
              <a:buChar char="•"/>
            </a:pPr>
            <a:r>
              <a:rPr lang="en-US" sz="1927" b="1">
                <a:solidFill>
                  <a:srgbClr val="000000"/>
                </a:solidFill>
                <a:latin typeface="Times New Roman Bold"/>
                <a:ea typeface="Times New Roman Bold"/>
                <a:cs typeface="Times New Roman Bold"/>
                <a:sym typeface="Times New Roman Bold"/>
              </a:rPr>
              <a:t>Robotic Fleet:</a:t>
            </a:r>
            <a:r>
              <a:rPr lang="en-US" sz="1927">
                <a:solidFill>
                  <a:srgbClr val="000000"/>
                </a:solidFill>
                <a:latin typeface="Times New Roman"/>
                <a:ea typeface="Times New Roman"/>
                <a:cs typeface="Times New Roman"/>
                <a:sym typeface="Times New Roman"/>
              </a:rPr>
              <a:t> Autonomous Mobile Robots (AMRs) execute proprietary palletizing algorithms independent of fixed conveyor paths.</a:t>
            </a:r>
          </a:p>
          <a:p>
            <a:pPr marL="416224" lvl="1" indent="-208112" algn="l">
              <a:lnSpc>
                <a:spcPts val="2699"/>
              </a:lnSpc>
              <a:buFont typeface="Arial"/>
              <a:buChar char="•"/>
            </a:pPr>
            <a:r>
              <a:rPr lang="en-US" sz="1927" b="1">
                <a:solidFill>
                  <a:srgbClr val="000000"/>
                </a:solidFill>
                <a:latin typeface="Times New Roman Bold"/>
                <a:ea typeface="Times New Roman Bold"/>
                <a:cs typeface="Times New Roman Bold"/>
                <a:sym typeface="Times New Roman Bold"/>
              </a:rPr>
              <a:t>Output Precision</a:t>
            </a:r>
            <a:r>
              <a:rPr lang="en-US" sz="1927">
                <a:solidFill>
                  <a:srgbClr val="000000"/>
                </a:solidFill>
                <a:latin typeface="Times New Roman"/>
                <a:ea typeface="Times New Roman"/>
                <a:cs typeface="Times New Roman"/>
                <a:sym typeface="Times New Roman"/>
              </a:rPr>
              <a:t>: "Tetris-style" stacking algorithms build store-specific pallets sorted by aisle, reducing manual down-stacking labor by 50%.</a:t>
            </a:r>
          </a:p>
        </p:txBody>
      </p:sp>
      <p:sp>
        <p:nvSpPr>
          <p:cNvPr id="23" name="TextBox 23"/>
          <p:cNvSpPr txBox="1"/>
          <p:nvPr/>
        </p:nvSpPr>
        <p:spPr>
          <a:xfrm>
            <a:off x="10433280" y="1636191"/>
            <a:ext cx="6974729" cy="1495425"/>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Times New Roman Bold"/>
                <a:ea typeface="Times New Roman Bold"/>
                <a:cs typeface="Times New Roman Bold"/>
                <a:sym typeface="Times New Roman Bold"/>
              </a:rPr>
              <a:t>Operational Mechanics (The "Aisle-Ready" Logic)</a:t>
            </a:r>
          </a:p>
          <a:p>
            <a:pPr algn="l">
              <a:lnSpc>
                <a:spcPts val="2800"/>
              </a:lnSpc>
              <a:spcBef>
                <a:spcPct val="0"/>
              </a:spcBef>
            </a:pPr>
            <a:r>
              <a:rPr lang="en-US" sz="2000">
                <a:solidFill>
                  <a:srgbClr val="000000"/>
                </a:solidFill>
                <a:latin typeface="Times New Roman"/>
                <a:ea typeface="Times New Roman"/>
                <a:cs typeface="Times New Roman"/>
                <a:sym typeface="Times New Roman"/>
              </a:rPr>
              <a:t>Unlike traditional random loading, Symbotic robots ingest inventory and re-palletize it based on the specific layout of the destination store.</a:t>
            </a:r>
          </a:p>
        </p:txBody>
      </p:sp>
      <p:grpSp>
        <p:nvGrpSpPr>
          <p:cNvPr id="24" name="Group 24"/>
          <p:cNvGrpSpPr/>
          <p:nvPr/>
        </p:nvGrpSpPr>
        <p:grpSpPr>
          <a:xfrm>
            <a:off x="2681006" y="8822146"/>
            <a:ext cx="12925987" cy="974829"/>
            <a:chOff x="0" y="0"/>
            <a:chExt cx="17234650" cy="1299771"/>
          </a:xfrm>
        </p:grpSpPr>
        <p:grpSp>
          <p:nvGrpSpPr>
            <p:cNvPr id="25" name="Group 25"/>
            <p:cNvGrpSpPr/>
            <p:nvPr/>
          </p:nvGrpSpPr>
          <p:grpSpPr>
            <a:xfrm>
              <a:off x="0" y="0"/>
              <a:ext cx="17234650" cy="1299771"/>
              <a:chOff x="0" y="0"/>
              <a:chExt cx="3404375" cy="256745"/>
            </a:xfrm>
          </p:grpSpPr>
          <p:sp>
            <p:nvSpPr>
              <p:cNvPr id="26" name="Freeform 26"/>
              <p:cNvSpPr/>
              <p:nvPr/>
            </p:nvSpPr>
            <p:spPr>
              <a:xfrm>
                <a:off x="0" y="0"/>
                <a:ext cx="3404375" cy="256745"/>
              </a:xfrm>
              <a:custGeom>
                <a:avLst/>
                <a:gdLst/>
                <a:ahLst/>
                <a:cxnLst/>
                <a:rect l="l" t="t" r="r" b="b"/>
                <a:pathLst>
                  <a:path w="3404375" h="256745">
                    <a:moveTo>
                      <a:pt x="0" y="0"/>
                    </a:moveTo>
                    <a:lnTo>
                      <a:pt x="3404375" y="0"/>
                    </a:lnTo>
                    <a:lnTo>
                      <a:pt x="3404375" y="256745"/>
                    </a:lnTo>
                    <a:lnTo>
                      <a:pt x="0" y="256745"/>
                    </a:lnTo>
                    <a:close/>
                  </a:path>
                </a:pathLst>
              </a:custGeom>
              <a:solidFill>
                <a:srgbClr val="FFFFFF"/>
              </a:solidFill>
              <a:ln w="9525" cap="sq">
                <a:solidFill>
                  <a:srgbClr val="000000"/>
                </a:solidFill>
                <a:prstDash val="solid"/>
                <a:miter/>
              </a:ln>
            </p:spPr>
            <p:txBody>
              <a:bodyPr/>
              <a:lstStyle/>
              <a:p>
                <a:endParaRPr lang="en-IN"/>
              </a:p>
            </p:txBody>
          </p:sp>
          <p:sp>
            <p:nvSpPr>
              <p:cNvPr id="27" name="TextBox 27"/>
              <p:cNvSpPr txBox="1"/>
              <p:nvPr/>
            </p:nvSpPr>
            <p:spPr>
              <a:xfrm>
                <a:off x="0" y="-57150"/>
                <a:ext cx="3404375" cy="313895"/>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165055" y="40501"/>
              <a:ext cx="17069595" cy="1171144"/>
            </a:xfrm>
            <a:prstGeom prst="rect">
              <a:avLst/>
            </a:prstGeom>
          </p:spPr>
          <p:txBody>
            <a:bodyPr lIns="0" tIns="0" rIns="0" bIns="0" rtlCol="0" anchor="t">
              <a:spAutoFit/>
            </a:bodyPr>
            <a:lstStyle/>
            <a:p>
              <a:pPr algn="ctr">
                <a:lnSpc>
                  <a:spcPts val="2380"/>
                </a:lnSpc>
                <a:spcBef>
                  <a:spcPct val="0"/>
                </a:spcBef>
              </a:pPr>
              <a:r>
                <a:rPr lang="en-US" sz="1700" b="1">
                  <a:solidFill>
                    <a:srgbClr val="231F20"/>
                  </a:solidFill>
                  <a:latin typeface="Times New Roman Bold"/>
                  <a:ea typeface="Times New Roman Bold"/>
                  <a:cs typeface="Times New Roman Bold"/>
                  <a:sym typeface="Times New Roman Bold"/>
                </a:rPr>
                <a:t>This strategy closes the execution gap by connecting Vision (Strategy A) to Action (Strategy B). By feeding real-time computer vision data directly into Walmart’s existing $520M Symbotic infrastructure, it can shift from "schedule-based" restocking to "demand-based" autonomous fulfillment, reducing lead times by 30% and ensuring the shelf matches the App.</a:t>
              </a:r>
            </a:p>
          </p:txBody>
        </p:sp>
      </p:grpSp>
      <p:sp>
        <p:nvSpPr>
          <p:cNvPr id="29" name="Freeform 29"/>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6"/>
            <a:stretch>
              <a:fillRect t="-11621" b="-7994"/>
            </a:stretch>
          </a:blipFill>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6840" y="9210675"/>
            <a:ext cx="277320"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21</a:t>
            </a:r>
          </a:p>
        </p:txBody>
      </p:sp>
      <p:grpSp>
        <p:nvGrpSpPr>
          <p:cNvPr id="3" name="Group 3"/>
          <p:cNvGrpSpPr/>
          <p:nvPr/>
        </p:nvGrpSpPr>
        <p:grpSpPr>
          <a:xfrm>
            <a:off x="994767" y="2361738"/>
            <a:ext cx="7898009" cy="1824888"/>
            <a:chOff x="0" y="0"/>
            <a:chExt cx="2080134" cy="480629"/>
          </a:xfrm>
        </p:grpSpPr>
        <p:sp>
          <p:nvSpPr>
            <p:cNvPr id="4" name="Freeform 4"/>
            <p:cNvSpPr/>
            <p:nvPr/>
          </p:nvSpPr>
          <p:spPr>
            <a:xfrm>
              <a:off x="0" y="0"/>
              <a:ext cx="2080134" cy="480629"/>
            </a:xfrm>
            <a:custGeom>
              <a:avLst/>
              <a:gdLst/>
              <a:ahLst/>
              <a:cxnLst/>
              <a:rect l="l" t="t" r="r" b="b"/>
              <a:pathLst>
                <a:path w="2080134" h="480629">
                  <a:moveTo>
                    <a:pt x="0" y="0"/>
                  </a:moveTo>
                  <a:lnTo>
                    <a:pt x="2080134" y="0"/>
                  </a:lnTo>
                  <a:lnTo>
                    <a:pt x="2080134" y="480629"/>
                  </a:lnTo>
                  <a:lnTo>
                    <a:pt x="0" y="480629"/>
                  </a:lnTo>
                  <a:close/>
                </a:path>
              </a:pathLst>
            </a:custGeom>
            <a:solidFill>
              <a:srgbClr val="050041"/>
            </a:solidFill>
          </p:spPr>
          <p:txBody>
            <a:bodyPr/>
            <a:lstStyle/>
            <a:p>
              <a:endParaRPr lang="en-IN"/>
            </a:p>
          </p:txBody>
        </p:sp>
        <p:sp>
          <p:nvSpPr>
            <p:cNvPr id="5" name="TextBox 5"/>
            <p:cNvSpPr txBox="1"/>
            <p:nvPr/>
          </p:nvSpPr>
          <p:spPr>
            <a:xfrm>
              <a:off x="0" y="-57150"/>
              <a:ext cx="2080134" cy="537779"/>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9513100" y="2362531"/>
            <a:ext cx="8023020" cy="1824095"/>
            <a:chOff x="0" y="0"/>
            <a:chExt cx="2113059" cy="480420"/>
          </a:xfrm>
        </p:grpSpPr>
        <p:sp>
          <p:nvSpPr>
            <p:cNvPr id="7" name="Freeform 7"/>
            <p:cNvSpPr/>
            <p:nvPr/>
          </p:nvSpPr>
          <p:spPr>
            <a:xfrm>
              <a:off x="0" y="0"/>
              <a:ext cx="2113059" cy="480420"/>
            </a:xfrm>
            <a:custGeom>
              <a:avLst/>
              <a:gdLst/>
              <a:ahLst/>
              <a:cxnLst/>
              <a:rect l="l" t="t" r="r" b="b"/>
              <a:pathLst>
                <a:path w="2113059" h="480420">
                  <a:moveTo>
                    <a:pt x="0" y="0"/>
                  </a:moveTo>
                  <a:lnTo>
                    <a:pt x="2113059" y="0"/>
                  </a:lnTo>
                  <a:lnTo>
                    <a:pt x="2113059" y="480420"/>
                  </a:lnTo>
                  <a:lnTo>
                    <a:pt x="0" y="480420"/>
                  </a:lnTo>
                  <a:close/>
                </a:path>
              </a:pathLst>
            </a:custGeom>
            <a:solidFill>
              <a:srgbClr val="050041"/>
            </a:solidFill>
          </p:spPr>
          <p:txBody>
            <a:bodyPr/>
            <a:lstStyle/>
            <a:p>
              <a:endParaRPr lang="en-IN"/>
            </a:p>
          </p:txBody>
        </p:sp>
        <p:sp>
          <p:nvSpPr>
            <p:cNvPr id="8" name="TextBox 8"/>
            <p:cNvSpPr txBox="1"/>
            <p:nvPr/>
          </p:nvSpPr>
          <p:spPr>
            <a:xfrm>
              <a:off x="0" y="-57150"/>
              <a:ext cx="2113059" cy="53757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994767" y="4439583"/>
            <a:ext cx="7898009" cy="4084708"/>
            <a:chOff x="0" y="0"/>
            <a:chExt cx="2080134" cy="1075808"/>
          </a:xfrm>
        </p:grpSpPr>
        <p:sp>
          <p:nvSpPr>
            <p:cNvPr id="10" name="Freeform 10"/>
            <p:cNvSpPr/>
            <p:nvPr/>
          </p:nvSpPr>
          <p:spPr>
            <a:xfrm>
              <a:off x="0" y="0"/>
              <a:ext cx="2080134" cy="1075808"/>
            </a:xfrm>
            <a:custGeom>
              <a:avLst/>
              <a:gdLst/>
              <a:ahLst/>
              <a:cxnLst/>
              <a:rect l="l" t="t" r="r" b="b"/>
              <a:pathLst>
                <a:path w="2080134" h="1075808">
                  <a:moveTo>
                    <a:pt x="0" y="0"/>
                  </a:moveTo>
                  <a:lnTo>
                    <a:pt x="2080134" y="0"/>
                  </a:lnTo>
                  <a:lnTo>
                    <a:pt x="2080134" y="1075808"/>
                  </a:lnTo>
                  <a:lnTo>
                    <a:pt x="0" y="1075808"/>
                  </a:lnTo>
                  <a:close/>
                </a:path>
              </a:pathLst>
            </a:custGeom>
            <a:solidFill>
              <a:srgbClr val="FEE134"/>
            </a:solidFill>
          </p:spPr>
          <p:txBody>
            <a:bodyPr/>
            <a:lstStyle/>
            <a:p>
              <a:endParaRPr lang="en-IN"/>
            </a:p>
          </p:txBody>
        </p:sp>
        <p:sp>
          <p:nvSpPr>
            <p:cNvPr id="11" name="TextBox 11"/>
            <p:cNvSpPr txBox="1"/>
            <p:nvPr/>
          </p:nvSpPr>
          <p:spPr>
            <a:xfrm>
              <a:off x="0" y="-57150"/>
              <a:ext cx="2080134" cy="1132958"/>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9513100" y="4439581"/>
            <a:ext cx="8023020" cy="4084709"/>
            <a:chOff x="0" y="0"/>
            <a:chExt cx="2113059" cy="1075808"/>
          </a:xfrm>
        </p:grpSpPr>
        <p:sp>
          <p:nvSpPr>
            <p:cNvPr id="13" name="Freeform 13"/>
            <p:cNvSpPr/>
            <p:nvPr/>
          </p:nvSpPr>
          <p:spPr>
            <a:xfrm>
              <a:off x="0" y="0"/>
              <a:ext cx="2113059" cy="1075808"/>
            </a:xfrm>
            <a:custGeom>
              <a:avLst/>
              <a:gdLst/>
              <a:ahLst/>
              <a:cxnLst/>
              <a:rect l="l" t="t" r="r" b="b"/>
              <a:pathLst>
                <a:path w="2113059" h="1075808">
                  <a:moveTo>
                    <a:pt x="0" y="0"/>
                  </a:moveTo>
                  <a:lnTo>
                    <a:pt x="2113059" y="0"/>
                  </a:lnTo>
                  <a:lnTo>
                    <a:pt x="2113059" y="1075808"/>
                  </a:lnTo>
                  <a:lnTo>
                    <a:pt x="0" y="1075808"/>
                  </a:lnTo>
                  <a:close/>
                </a:path>
              </a:pathLst>
            </a:custGeom>
            <a:solidFill>
              <a:srgbClr val="FEE134"/>
            </a:solidFill>
          </p:spPr>
          <p:txBody>
            <a:bodyPr/>
            <a:lstStyle/>
            <a:p>
              <a:endParaRPr lang="en-IN"/>
            </a:p>
          </p:txBody>
        </p:sp>
        <p:sp>
          <p:nvSpPr>
            <p:cNvPr id="14" name="TextBox 14"/>
            <p:cNvSpPr txBox="1"/>
            <p:nvPr/>
          </p:nvSpPr>
          <p:spPr>
            <a:xfrm>
              <a:off x="0" y="-57150"/>
              <a:ext cx="2113059" cy="1132958"/>
            </a:xfrm>
            <a:prstGeom prst="rect">
              <a:avLst/>
            </a:prstGeom>
          </p:spPr>
          <p:txBody>
            <a:bodyPr lIns="50800" tIns="50800" rIns="50800" bIns="50800" rtlCol="0" anchor="ctr"/>
            <a:lstStyle/>
            <a:p>
              <a:pPr algn="ctr">
                <a:lnSpc>
                  <a:spcPts val="3359"/>
                </a:lnSpc>
              </a:pPr>
              <a:endParaRPr/>
            </a:p>
          </p:txBody>
        </p:sp>
      </p:grpSp>
      <p:sp>
        <p:nvSpPr>
          <p:cNvPr id="15" name="Freeform 15"/>
          <p:cNvSpPr/>
          <p:nvPr/>
        </p:nvSpPr>
        <p:spPr>
          <a:xfrm>
            <a:off x="8156154" y="4588853"/>
            <a:ext cx="477281" cy="390502"/>
          </a:xfrm>
          <a:custGeom>
            <a:avLst/>
            <a:gdLst/>
            <a:ahLst/>
            <a:cxnLst/>
            <a:rect l="l" t="t" r="r" b="b"/>
            <a:pathLst>
              <a:path w="477281" h="390502">
                <a:moveTo>
                  <a:pt x="0" y="0"/>
                </a:moveTo>
                <a:lnTo>
                  <a:pt x="477280" y="0"/>
                </a:lnTo>
                <a:lnTo>
                  <a:pt x="477280" y="390502"/>
                </a:lnTo>
                <a:lnTo>
                  <a:pt x="0" y="390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6" name="Freeform 16"/>
          <p:cNvSpPr/>
          <p:nvPr/>
        </p:nvSpPr>
        <p:spPr>
          <a:xfrm>
            <a:off x="15427471" y="4499705"/>
            <a:ext cx="2108649" cy="817102"/>
          </a:xfrm>
          <a:custGeom>
            <a:avLst/>
            <a:gdLst/>
            <a:ahLst/>
            <a:cxnLst/>
            <a:rect l="l" t="t" r="r" b="b"/>
            <a:pathLst>
              <a:path w="2108649" h="817102">
                <a:moveTo>
                  <a:pt x="0" y="0"/>
                </a:moveTo>
                <a:lnTo>
                  <a:pt x="2108649" y="0"/>
                </a:lnTo>
                <a:lnTo>
                  <a:pt x="2108649" y="817102"/>
                </a:lnTo>
                <a:lnTo>
                  <a:pt x="0" y="817102"/>
                </a:lnTo>
                <a:lnTo>
                  <a:pt x="0" y="0"/>
                </a:lnTo>
                <a:close/>
              </a:path>
            </a:pathLst>
          </a:custGeom>
          <a:blipFill>
            <a:blip r:embed="rId4"/>
            <a:stretch>
              <a:fillRect/>
            </a:stretch>
          </a:blipFill>
        </p:spPr>
        <p:txBody>
          <a:bodyPr/>
          <a:lstStyle/>
          <a:p>
            <a:endParaRPr lang="en-IN"/>
          </a:p>
        </p:txBody>
      </p:sp>
      <p:grpSp>
        <p:nvGrpSpPr>
          <p:cNvPr id="17" name="Group 17"/>
          <p:cNvGrpSpPr/>
          <p:nvPr/>
        </p:nvGrpSpPr>
        <p:grpSpPr>
          <a:xfrm>
            <a:off x="2780019" y="8790990"/>
            <a:ext cx="12727963" cy="1184929"/>
            <a:chOff x="0" y="0"/>
            <a:chExt cx="3352221" cy="312080"/>
          </a:xfrm>
        </p:grpSpPr>
        <p:sp>
          <p:nvSpPr>
            <p:cNvPr id="18" name="Freeform 18"/>
            <p:cNvSpPr/>
            <p:nvPr/>
          </p:nvSpPr>
          <p:spPr>
            <a:xfrm>
              <a:off x="0" y="0"/>
              <a:ext cx="3352221" cy="312080"/>
            </a:xfrm>
            <a:custGeom>
              <a:avLst/>
              <a:gdLst/>
              <a:ahLst/>
              <a:cxnLst/>
              <a:rect l="l" t="t" r="r" b="b"/>
              <a:pathLst>
                <a:path w="3352221" h="312080">
                  <a:moveTo>
                    <a:pt x="0" y="0"/>
                  </a:moveTo>
                  <a:lnTo>
                    <a:pt x="3352221" y="0"/>
                  </a:lnTo>
                  <a:lnTo>
                    <a:pt x="3352221" y="312080"/>
                  </a:lnTo>
                  <a:lnTo>
                    <a:pt x="0" y="312080"/>
                  </a:lnTo>
                  <a:close/>
                </a:path>
              </a:pathLst>
            </a:custGeom>
            <a:solidFill>
              <a:srgbClr val="FFFFFF"/>
            </a:solidFill>
            <a:ln w="9525" cap="sq">
              <a:solidFill>
                <a:srgbClr val="000000"/>
              </a:solidFill>
              <a:prstDash val="solid"/>
              <a:miter/>
            </a:ln>
          </p:spPr>
          <p:txBody>
            <a:bodyPr/>
            <a:lstStyle/>
            <a:p>
              <a:endParaRPr lang="en-IN"/>
            </a:p>
          </p:txBody>
        </p:sp>
        <p:sp>
          <p:nvSpPr>
            <p:cNvPr id="19" name="TextBox 19"/>
            <p:cNvSpPr txBox="1"/>
            <p:nvPr/>
          </p:nvSpPr>
          <p:spPr>
            <a:xfrm>
              <a:off x="0" y="-57150"/>
              <a:ext cx="3352221" cy="369230"/>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1365655" y="8790990"/>
            <a:ext cx="1102473" cy="1068397"/>
          </a:xfrm>
          <a:custGeom>
            <a:avLst/>
            <a:gdLst/>
            <a:ahLst/>
            <a:cxnLst/>
            <a:rect l="l" t="t" r="r" b="b"/>
            <a:pathLst>
              <a:path w="1102473" h="1068397">
                <a:moveTo>
                  <a:pt x="0" y="0"/>
                </a:moveTo>
                <a:lnTo>
                  <a:pt x="1102473" y="0"/>
                </a:lnTo>
                <a:lnTo>
                  <a:pt x="1102473" y="1068397"/>
                </a:lnTo>
                <a:lnTo>
                  <a:pt x="0" y="1068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1" name="TextBox 21"/>
          <p:cNvSpPr txBox="1"/>
          <p:nvPr/>
        </p:nvSpPr>
        <p:spPr>
          <a:xfrm>
            <a:off x="1028700" y="271431"/>
            <a:ext cx="6742509" cy="892175"/>
          </a:xfrm>
          <a:prstGeom prst="rect">
            <a:avLst/>
          </a:prstGeom>
        </p:spPr>
        <p:txBody>
          <a:bodyPr lIns="0" tIns="0" rIns="0" bIns="0" rtlCol="0" anchor="t">
            <a:spAutoFit/>
          </a:bodyPr>
          <a:lstStyle/>
          <a:p>
            <a:pPr algn="l">
              <a:lnSpc>
                <a:spcPts val="7000"/>
              </a:lnSpc>
              <a:spcBef>
                <a:spcPct val="0"/>
              </a:spcBef>
            </a:pPr>
            <a:r>
              <a:rPr lang="en-US" sz="5000" b="1">
                <a:solidFill>
                  <a:srgbClr val="000000"/>
                </a:solidFill>
                <a:latin typeface="Times New Roman Bold"/>
                <a:ea typeface="Times New Roman Bold"/>
                <a:cs typeface="Times New Roman Bold"/>
                <a:sym typeface="Times New Roman Bold"/>
              </a:rPr>
              <a:t>Strategy C: The "Brain"</a:t>
            </a:r>
          </a:p>
        </p:txBody>
      </p:sp>
      <p:sp>
        <p:nvSpPr>
          <p:cNvPr id="22" name="TextBox 22"/>
          <p:cNvSpPr txBox="1"/>
          <p:nvPr/>
        </p:nvSpPr>
        <p:spPr>
          <a:xfrm>
            <a:off x="1028700" y="1546398"/>
            <a:ext cx="16507420" cy="415290"/>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Times New Roman"/>
                <a:ea typeface="Times New Roman"/>
                <a:cs typeface="Times New Roman"/>
                <a:sym typeface="Times New Roman"/>
              </a:rPr>
              <a:t>Digital Twins transform raw data into a predictive operating environment, preventing failures before they impact real-world operations.</a:t>
            </a:r>
          </a:p>
        </p:txBody>
      </p:sp>
      <p:sp>
        <p:nvSpPr>
          <p:cNvPr id="23" name="TextBox 23"/>
          <p:cNvSpPr txBox="1"/>
          <p:nvPr/>
        </p:nvSpPr>
        <p:spPr>
          <a:xfrm>
            <a:off x="1219045" y="2512134"/>
            <a:ext cx="7612479" cy="1495425"/>
          </a:xfrm>
          <a:prstGeom prst="rect">
            <a:avLst/>
          </a:prstGeom>
        </p:spPr>
        <p:txBody>
          <a:bodyPr lIns="0" tIns="0" rIns="0" bIns="0" rtlCol="0" anchor="t">
            <a:spAutoFit/>
          </a:bodyPr>
          <a:lstStyle/>
          <a:p>
            <a:pPr algn="l">
              <a:lnSpc>
                <a:spcPts val="3499"/>
              </a:lnSpc>
              <a:spcBef>
                <a:spcPct val="0"/>
              </a:spcBef>
            </a:pPr>
            <a:r>
              <a:rPr lang="en-US" sz="2499" b="1">
                <a:solidFill>
                  <a:srgbClr val="FFFFFF"/>
                </a:solidFill>
                <a:latin typeface="Times New Roman Bold"/>
                <a:ea typeface="Times New Roman Bold"/>
                <a:cs typeface="Times New Roman Bold"/>
                <a:sym typeface="Times New Roman Bold"/>
              </a:rPr>
              <a:t>The "Physical Latency" Problem</a:t>
            </a:r>
          </a:p>
          <a:p>
            <a:pPr algn="l">
              <a:lnSpc>
                <a:spcPts val="2800"/>
              </a:lnSpc>
              <a:spcBef>
                <a:spcPct val="0"/>
              </a:spcBef>
            </a:pPr>
            <a:r>
              <a:rPr lang="en-US" sz="2000">
                <a:solidFill>
                  <a:srgbClr val="FFFFFF"/>
                </a:solidFill>
                <a:latin typeface="Times New Roman"/>
                <a:ea typeface="Times New Roman"/>
                <a:cs typeface="Times New Roman"/>
                <a:sym typeface="Times New Roman"/>
              </a:rPr>
              <a:t>Currently, operations teams react to bottlenecks after they occur. This "trial-and-error" approach in the physical world is costly and risks customer trust.</a:t>
            </a:r>
          </a:p>
        </p:txBody>
      </p:sp>
      <p:sp>
        <p:nvSpPr>
          <p:cNvPr id="24" name="TextBox 24"/>
          <p:cNvSpPr txBox="1"/>
          <p:nvPr/>
        </p:nvSpPr>
        <p:spPr>
          <a:xfrm>
            <a:off x="9716888" y="2484052"/>
            <a:ext cx="7615445" cy="1523111"/>
          </a:xfrm>
          <a:prstGeom prst="rect">
            <a:avLst/>
          </a:prstGeom>
        </p:spPr>
        <p:txBody>
          <a:bodyPr lIns="0" tIns="0" rIns="0" bIns="0" rtlCol="0" anchor="t">
            <a:spAutoFit/>
          </a:bodyPr>
          <a:lstStyle/>
          <a:p>
            <a:pPr algn="l">
              <a:lnSpc>
                <a:spcPts val="3499"/>
              </a:lnSpc>
              <a:spcBef>
                <a:spcPct val="0"/>
              </a:spcBef>
            </a:pPr>
            <a:r>
              <a:rPr lang="en-US" sz="2499" b="1">
                <a:solidFill>
                  <a:srgbClr val="FFFFFF"/>
                </a:solidFill>
                <a:latin typeface="Times New Roman Bold"/>
                <a:ea typeface="Times New Roman Bold"/>
                <a:cs typeface="Times New Roman Bold"/>
                <a:sym typeface="Times New Roman Bold"/>
              </a:rPr>
              <a:t>The "Virtual Sandbox" Solution</a:t>
            </a:r>
          </a:p>
          <a:p>
            <a:pPr algn="l">
              <a:lnSpc>
                <a:spcPts val="2898"/>
              </a:lnSpc>
              <a:spcBef>
                <a:spcPct val="0"/>
              </a:spcBef>
            </a:pPr>
            <a:r>
              <a:rPr lang="en-US" sz="2070">
                <a:solidFill>
                  <a:srgbClr val="FFFFFF"/>
                </a:solidFill>
                <a:latin typeface="Times New Roman"/>
                <a:ea typeface="Times New Roman"/>
                <a:cs typeface="Times New Roman"/>
                <a:sym typeface="Times New Roman"/>
              </a:rPr>
              <a:t>Walmart can implement high-fidelity Digital Twins as dynamic virtual replicas of our supply chain nodes to stress-test operations before execution.</a:t>
            </a:r>
          </a:p>
        </p:txBody>
      </p:sp>
      <p:sp>
        <p:nvSpPr>
          <p:cNvPr id="25" name="TextBox 25"/>
          <p:cNvSpPr txBox="1"/>
          <p:nvPr/>
        </p:nvSpPr>
        <p:spPr>
          <a:xfrm>
            <a:off x="1219045" y="4851106"/>
            <a:ext cx="7612479" cy="2871136"/>
          </a:xfrm>
          <a:prstGeom prst="rect">
            <a:avLst/>
          </a:prstGeom>
        </p:spPr>
        <p:txBody>
          <a:bodyPr lIns="0" tIns="0" rIns="0" bIns="0" rtlCol="0" anchor="t">
            <a:spAutoFit/>
          </a:bodyPr>
          <a:lstStyle/>
          <a:p>
            <a:pPr algn="l">
              <a:lnSpc>
                <a:spcPts val="3189"/>
              </a:lnSpc>
              <a:spcBef>
                <a:spcPct val="0"/>
              </a:spcBef>
            </a:pPr>
            <a:r>
              <a:rPr lang="en-US" sz="2277" b="1">
                <a:solidFill>
                  <a:srgbClr val="000000"/>
                </a:solidFill>
                <a:latin typeface="Times New Roman Bold"/>
                <a:ea typeface="Times New Roman Bold"/>
                <a:cs typeface="Times New Roman Bold"/>
                <a:sym typeface="Times New Roman Bold"/>
              </a:rPr>
              <a:t>Static Planning</a:t>
            </a:r>
          </a:p>
          <a:p>
            <a:pPr algn="l">
              <a:lnSpc>
                <a:spcPts val="2657"/>
              </a:lnSpc>
              <a:spcBef>
                <a:spcPct val="0"/>
              </a:spcBef>
            </a:pPr>
            <a:r>
              <a:rPr lang="en-US" sz="1898">
                <a:solidFill>
                  <a:srgbClr val="000000"/>
                </a:solidFill>
                <a:latin typeface="Times New Roman"/>
                <a:ea typeface="Times New Roman"/>
                <a:cs typeface="Times New Roman"/>
                <a:sym typeface="Times New Roman"/>
              </a:rPr>
              <a:t>Store layouts cannot adapt to sudden demand surges (e.g., Hurricanes, Black Friday).</a:t>
            </a:r>
          </a:p>
          <a:p>
            <a:pPr algn="l">
              <a:lnSpc>
                <a:spcPts val="3189"/>
              </a:lnSpc>
              <a:spcBef>
                <a:spcPct val="0"/>
              </a:spcBef>
            </a:pPr>
            <a:r>
              <a:rPr lang="en-US" sz="2277" b="1">
                <a:solidFill>
                  <a:srgbClr val="000000"/>
                </a:solidFill>
                <a:latin typeface="Times New Roman Bold"/>
                <a:ea typeface="Times New Roman Bold"/>
                <a:cs typeface="Times New Roman Bold"/>
                <a:sym typeface="Times New Roman Bold"/>
              </a:rPr>
              <a:t>Inefficient Allocation</a:t>
            </a:r>
          </a:p>
          <a:p>
            <a:pPr algn="l">
              <a:lnSpc>
                <a:spcPts val="2657"/>
              </a:lnSpc>
              <a:spcBef>
                <a:spcPct val="0"/>
              </a:spcBef>
            </a:pPr>
            <a:r>
              <a:rPr lang="en-US" sz="1898">
                <a:solidFill>
                  <a:srgbClr val="000000"/>
                </a:solidFill>
                <a:latin typeface="Times New Roman"/>
                <a:ea typeface="Times New Roman"/>
                <a:cs typeface="Times New Roman"/>
                <a:sym typeface="Times New Roman"/>
              </a:rPr>
              <a:t>Labor is scheduled based on historical averages, leading to overtime or under-staffing.</a:t>
            </a:r>
          </a:p>
          <a:p>
            <a:pPr algn="l">
              <a:lnSpc>
                <a:spcPts val="3189"/>
              </a:lnSpc>
              <a:spcBef>
                <a:spcPct val="0"/>
              </a:spcBef>
            </a:pPr>
            <a:r>
              <a:rPr lang="en-US" sz="2277" b="1">
                <a:solidFill>
                  <a:srgbClr val="000000"/>
                </a:solidFill>
                <a:latin typeface="Times New Roman Bold"/>
                <a:ea typeface="Times New Roman Bold"/>
                <a:cs typeface="Times New Roman Bold"/>
                <a:sym typeface="Times New Roman Bold"/>
              </a:rPr>
              <a:t>Failure Point</a:t>
            </a:r>
          </a:p>
          <a:p>
            <a:pPr algn="l">
              <a:lnSpc>
                <a:spcPts val="2657"/>
              </a:lnSpc>
              <a:spcBef>
                <a:spcPct val="0"/>
              </a:spcBef>
            </a:pPr>
            <a:r>
              <a:rPr lang="en-US" sz="1898">
                <a:solidFill>
                  <a:srgbClr val="000000"/>
                </a:solidFill>
                <a:latin typeface="Times New Roman"/>
                <a:ea typeface="Times New Roman"/>
                <a:cs typeface="Times New Roman"/>
                <a:sym typeface="Times New Roman"/>
              </a:rPr>
              <a:t>Bottlenecks are discovered only when lines are long or deliveries are late.</a:t>
            </a:r>
          </a:p>
        </p:txBody>
      </p:sp>
      <p:sp>
        <p:nvSpPr>
          <p:cNvPr id="26" name="TextBox 26"/>
          <p:cNvSpPr txBox="1"/>
          <p:nvPr/>
        </p:nvSpPr>
        <p:spPr>
          <a:xfrm>
            <a:off x="10056056" y="4851106"/>
            <a:ext cx="6937108" cy="3537865"/>
          </a:xfrm>
          <a:prstGeom prst="rect">
            <a:avLst/>
          </a:prstGeom>
        </p:spPr>
        <p:txBody>
          <a:bodyPr lIns="0" tIns="0" rIns="0" bIns="0" rtlCol="0" anchor="t">
            <a:spAutoFit/>
          </a:bodyPr>
          <a:lstStyle/>
          <a:p>
            <a:pPr algn="l">
              <a:lnSpc>
                <a:spcPts val="3189"/>
              </a:lnSpc>
              <a:spcBef>
                <a:spcPct val="0"/>
              </a:spcBef>
            </a:pPr>
            <a:r>
              <a:rPr lang="en-US" sz="2277" b="1">
                <a:solidFill>
                  <a:srgbClr val="000000"/>
                </a:solidFill>
                <a:latin typeface="Times New Roman Bold"/>
                <a:ea typeface="Times New Roman Bold"/>
                <a:cs typeface="Times New Roman Bold"/>
                <a:sym typeface="Times New Roman Bold"/>
              </a:rPr>
              <a:t>Data Ingestion</a:t>
            </a:r>
          </a:p>
          <a:p>
            <a:pPr algn="l">
              <a:lnSpc>
                <a:spcPts val="2659"/>
              </a:lnSpc>
              <a:spcBef>
                <a:spcPct val="0"/>
              </a:spcBef>
            </a:pPr>
            <a:r>
              <a:rPr lang="en-US" sz="1899">
                <a:solidFill>
                  <a:srgbClr val="000000"/>
                </a:solidFill>
                <a:latin typeface="Times New Roman"/>
                <a:ea typeface="Times New Roman"/>
                <a:cs typeface="Times New Roman"/>
                <a:sym typeface="Times New Roman"/>
              </a:rPr>
              <a:t>Aggregates real-time streams from Strategy A (Vision) and Strategy B (Robotics) to update the model instantly.</a:t>
            </a:r>
          </a:p>
          <a:p>
            <a:pPr algn="l">
              <a:lnSpc>
                <a:spcPts val="3189"/>
              </a:lnSpc>
              <a:spcBef>
                <a:spcPct val="0"/>
              </a:spcBef>
            </a:pPr>
            <a:r>
              <a:rPr lang="en-US" sz="2277" b="1">
                <a:solidFill>
                  <a:srgbClr val="000000"/>
                </a:solidFill>
                <a:latin typeface="Times New Roman Bold"/>
                <a:ea typeface="Times New Roman Bold"/>
                <a:cs typeface="Times New Roman Bold"/>
                <a:sym typeface="Times New Roman Bold"/>
              </a:rPr>
              <a:t>Scenario Modeling</a:t>
            </a:r>
          </a:p>
          <a:p>
            <a:pPr algn="l">
              <a:lnSpc>
                <a:spcPts val="2659"/>
              </a:lnSpc>
              <a:spcBef>
                <a:spcPct val="0"/>
              </a:spcBef>
            </a:pPr>
            <a:r>
              <a:rPr lang="en-US" sz="1899">
                <a:solidFill>
                  <a:srgbClr val="000000"/>
                </a:solidFill>
                <a:latin typeface="Times New Roman"/>
                <a:ea typeface="Times New Roman"/>
                <a:cs typeface="Times New Roman"/>
                <a:sym typeface="Times New Roman"/>
              </a:rPr>
              <a:t>Simulates high-stress events (e.g., "Category 4 Hurricane Supply Shock") 24 hours in advance.</a:t>
            </a:r>
          </a:p>
          <a:p>
            <a:pPr algn="l">
              <a:lnSpc>
                <a:spcPts val="3189"/>
              </a:lnSpc>
              <a:spcBef>
                <a:spcPct val="0"/>
              </a:spcBef>
            </a:pPr>
            <a:r>
              <a:rPr lang="en-US" sz="2277" b="1">
                <a:solidFill>
                  <a:srgbClr val="000000"/>
                </a:solidFill>
                <a:latin typeface="Times New Roman Bold"/>
                <a:ea typeface="Times New Roman Bold"/>
                <a:cs typeface="Times New Roman Bold"/>
                <a:sym typeface="Times New Roman Bold"/>
              </a:rPr>
              <a:t>Benchmark</a:t>
            </a:r>
          </a:p>
          <a:p>
            <a:pPr algn="l">
              <a:lnSpc>
                <a:spcPts val="2659"/>
              </a:lnSpc>
              <a:spcBef>
                <a:spcPct val="0"/>
              </a:spcBef>
            </a:pPr>
            <a:r>
              <a:rPr lang="en-US" sz="1899">
                <a:solidFill>
                  <a:srgbClr val="000000"/>
                </a:solidFill>
                <a:latin typeface="Times New Roman"/>
                <a:ea typeface="Times New Roman"/>
                <a:cs typeface="Times New Roman"/>
                <a:sym typeface="Times New Roman"/>
              </a:rPr>
              <a:t>Leveraging NVIDIA Omniverse architecture, similar to Lowe's, to visualize interaction data without physical disruption.</a:t>
            </a:r>
          </a:p>
          <a:p>
            <a:pPr algn="l">
              <a:lnSpc>
                <a:spcPts val="2659"/>
              </a:lnSpc>
              <a:spcBef>
                <a:spcPct val="0"/>
              </a:spcBef>
            </a:pPr>
            <a:endParaRPr lang="en-US" sz="1899">
              <a:solidFill>
                <a:srgbClr val="000000"/>
              </a:solidFill>
              <a:latin typeface="Times New Roman"/>
              <a:ea typeface="Times New Roman"/>
              <a:cs typeface="Times New Roman"/>
              <a:sym typeface="Times New Roman"/>
            </a:endParaRPr>
          </a:p>
        </p:txBody>
      </p:sp>
      <p:sp>
        <p:nvSpPr>
          <p:cNvPr id="27" name="TextBox 27"/>
          <p:cNvSpPr txBox="1"/>
          <p:nvPr/>
        </p:nvSpPr>
        <p:spPr>
          <a:xfrm>
            <a:off x="1106906" y="4492966"/>
            <a:ext cx="7836757" cy="415290"/>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imes New Roman Bold"/>
                <a:ea typeface="Times New Roman Bold"/>
                <a:cs typeface="Times New Roman Bold"/>
                <a:sym typeface="Times New Roman Bold"/>
              </a:rPr>
              <a:t>Operational Risks</a:t>
            </a:r>
          </a:p>
        </p:txBody>
      </p:sp>
      <p:sp>
        <p:nvSpPr>
          <p:cNvPr id="28" name="TextBox 28"/>
          <p:cNvSpPr txBox="1"/>
          <p:nvPr/>
        </p:nvSpPr>
        <p:spPr>
          <a:xfrm>
            <a:off x="11968464" y="4492966"/>
            <a:ext cx="3112294" cy="415290"/>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imes New Roman Bold"/>
                <a:ea typeface="Times New Roman Bold"/>
                <a:cs typeface="Times New Roman Bold"/>
                <a:sym typeface="Times New Roman Bold"/>
              </a:rPr>
              <a:t>Technical Specifications</a:t>
            </a:r>
          </a:p>
        </p:txBody>
      </p:sp>
      <p:sp>
        <p:nvSpPr>
          <p:cNvPr id="29" name="TextBox 29"/>
          <p:cNvSpPr txBox="1"/>
          <p:nvPr/>
        </p:nvSpPr>
        <p:spPr>
          <a:xfrm>
            <a:off x="2935065" y="8850372"/>
            <a:ext cx="12417870" cy="1009015"/>
          </a:xfrm>
          <a:prstGeom prst="rect">
            <a:avLst/>
          </a:prstGeom>
        </p:spPr>
        <p:txBody>
          <a:bodyPr lIns="0" tIns="0" rIns="0" bIns="0" rtlCol="0" anchor="t">
            <a:spAutoFit/>
          </a:bodyPr>
          <a:lstStyle/>
          <a:p>
            <a:pPr algn="ctr">
              <a:lnSpc>
                <a:spcPts val="2660"/>
              </a:lnSpc>
              <a:spcBef>
                <a:spcPct val="0"/>
              </a:spcBef>
            </a:pPr>
            <a:r>
              <a:rPr lang="en-US" sz="1900" b="1">
                <a:solidFill>
                  <a:srgbClr val="050041"/>
                </a:solidFill>
                <a:latin typeface="Times New Roman Bold"/>
                <a:ea typeface="Times New Roman Bold"/>
                <a:cs typeface="Times New Roman Bold"/>
                <a:sym typeface="Times New Roman Bold"/>
              </a:rPr>
              <a:t>Digital Twins allow Walmart to fail in simulation so we succeed in reality. By shifting from reactive firefighting to predictive stress-testing, we can identify bottlenecks before they occur, reducing operational costs by 30-40% and ensuring the "Hands" and "Eyes" are always deployed efficiently.</a:t>
            </a:r>
          </a:p>
        </p:txBody>
      </p:sp>
      <p:sp>
        <p:nvSpPr>
          <p:cNvPr id="30" name="Freeform 30"/>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7"/>
            <a:stretch>
              <a:fillRect t="-11621" b="-7994"/>
            </a:stretch>
          </a:blipFill>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4436" y="9210675"/>
            <a:ext cx="282129"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22</a:t>
            </a:r>
          </a:p>
        </p:txBody>
      </p:sp>
      <p:grpSp>
        <p:nvGrpSpPr>
          <p:cNvPr id="3" name="Group 3"/>
          <p:cNvGrpSpPr/>
          <p:nvPr/>
        </p:nvGrpSpPr>
        <p:grpSpPr>
          <a:xfrm>
            <a:off x="1027341" y="3553670"/>
            <a:ext cx="7411958" cy="4967810"/>
            <a:chOff x="0" y="0"/>
            <a:chExt cx="9882610" cy="6623747"/>
          </a:xfrm>
        </p:grpSpPr>
        <p:grpSp>
          <p:nvGrpSpPr>
            <p:cNvPr id="4" name="Group 4"/>
            <p:cNvGrpSpPr/>
            <p:nvPr/>
          </p:nvGrpSpPr>
          <p:grpSpPr>
            <a:xfrm>
              <a:off x="0" y="5355344"/>
              <a:ext cx="9882610" cy="1268403"/>
              <a:chOff x="0" y="0"/>
              <a:chExt cx="1952121" cy="250549"/>
            </a:xfrm>
          </p:grpSpPr>
          <p:sp>
            <p:nvSpPr>
              <p:cNvPr id="5" name="Freeform 5"/>
              <p:cNvSpPr/>
              <p:nvPr/>
            </p:nvSpPr>
            <p:spPr>
              <a:xfrm>
                <a:off x="0" y="0"/>
                <a:ext cx="1952121" cy="250549"/>
              </a:xfrm>
              <a:custGeom>
                <a:avLst/>
                <a:gdLst/>
                <a:ahLst/>
                <a:cxnLst/>
                <a:rect l="l" t="t" r="r" b="b"/>
                <a:pathLst>
                  <a:path w="1952121" h="250549">
                    <a:moveTo>
                      <a:pt x="0" y="0"/>
                    </a:moveTo>
                    <a:lnTo>
                      <a:pt x="1952121" y="0"/>
                    </a:lnTo>
                    <a:lnTo>
                      <a:pt x="1952121" y="250549"/>
                    </a:lnTo>
                    <a:lnTo>
                      <a:pt x="0" y="250549"/>
                    </a:lnTo>
                    <a:close/>
                  </a:path>
                </a:pathLst>
              </a:custGeom>
              <a:solidFill>
                <a:srgbClr val="FFFFFF"/>
              </a:solidFill>
              <a:ln w="9525" cap="sq">
                <a:solidFill>
                  <a:srgbClr val="000000"/>
                </a:solidFill>
                <a:prstDash val="solid"/>
                <a:miter/>
              </a:ln>
            </p:spPr>
            <p:txBody>
              <a:bodyPr/>
              <a:lstStyle/>
              <a:p>
                <a:endParaRPr lang="en-IN"/>
              </a:p>
            </p:txBody>
          </p:sp>
          <p:sp>
            <p:nvSpPr>
              <p:cNvPr id="6" name="TextBox 6"/>
              <p:cNvSpPr txBox="1"/>
              <p:nvPr/>
            </p:nvSpPr>
            <p:spPr>
              <a:xfrm>
                <a:off x="0" y="-57150"/>
                <a:ext cx="1952121" cy="307699"/>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0" y="3114314"/>
              <a:ext cx="9882610" cy="1449772"/>
              <a:chOff x="0" y="0"/>
              <a:chExt cx="1952121" cy="286375"/>
            </a:xfrm>
          </p:grpSpPr>
          <p:sp>
            <p:nvSpPr>
              <p:cNvPr id="8" name="Freeform 8"/>
              <p:cNvSpPr/>
              <p:nvPr/>
            </p:nvSpPr>
            <p:spPr>
              <a:xfrm>
                <a:off x="0" y="0"/>
                <a:ext cx="1952121" cy="286375"/>
              </a:xfrm>
              <a:custGeom>
                <a:avLst/>
                <a:gdLst/>
                <a:ahLst/>
                <a:cxnLst/>
                <a:rect l="l" t="t" r="r" b="b"/>
                <a:pathLst>
                  <a:path w="1952121" h="286375">
                    <a:moveTo>
                      <a:pt x="0" y="0"/>
                    </a:moveTo>
                    <a:lnTo>
                      <a:pt x="1952121" y="0"/>
                    </a:lnTo>
                    <a:lnTo>
                      <a:pt x="1952121" y="286375"/>
                    </a:lnTo>
                    <a:lnTo>
                      <a:pt x="0" y="286375"/>
                    </a:lnTo>
                    <a:close/>
                  </a:path>
                </a:pathLst>
              </a:custGeom>
              <a:solidFill>
                <a:srgbClr val="FFFFFF"/>
              </a:solidFill>
              <a:ln w="9525" cap="sq">
                <a:solidFill>
                  <a:srgbClr val="000000"/>
                </a:solidFill>
                <a:prstDash val="solid"/>
                <a:miter/>
              </a:ln>
            </p:spPr>
            <p:txBody>
              <a:bodyPr/>
              <a:lstStyle/>
              <a:p>
                <a:endParaRPr lang="en-IN"/>
              </a:p>
            </p:txBody>
          </p:sp>
          <p:sp>
            <p:nvSpPr>
              <p:cNvPr id="9" name="TextBox 9"/>
              <p:cNvSpPr txBox="1"/>
              <p:nvPr/>
            </p:nvSpPr>
            <p:spPr>
              <a:xfrm>
                <a:off x="0" y="-57150"/>
                <a:ext cx="1952121" cy="3435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0" y="877142"/>
              <a:ext cx="9882610" cy="1449772"/>
              <a:chOff x="0" y="0"/>
              <a:chExt cx="1952121" cy="286375"/>
            </a:xfrm>
          </p:grpSpPr>
          <p:sp>
            <p:nvSpPr>
              <p:cNvPr id="11" name="Freeform 11"/>
              <p:cNvSpPr/>
              <p:nvPr/>
            </p:nvSpPr>
            <p:spPr>
              <a:xfrm>
                <a:off x="0" y="0"/>
                <a:ext cx="1952121" cy="286375"/>
              </a:xfrm>
              <a:custGeom>
                <a:avLst/>
                <a:gdLst/>
                <a:ahLst/>
                <a:cxnLst/>
                <a:rect l="l" t="t" r="r" b="b"/>
                <a:pathLst>
                  <a:path w="1952121" h="286375">
                    <a:moveTo>
                      <a:pt x="0" y="0"/>
                    </a:moveTo>
                    <a:lnTo>
                      <a:pt x="1952121" y="0"/>
                    </a:lnTo>
                    <a:lnTo>
                      <a:pt x="1952121" y="286375"/>
                    </a:lnTo>
                    <a:lnTo>
                      <a:pt x="0" y="286375"/>
                    </a:lnTo>
                    <a:close/>
                  </a:path>
                </a:pathLst>
              </a:custGeom>
              <a:solidFill>
                <a:srgbClr val="FFFFFF"/>
              </a:solidFill>
              <a:ln w="9525" cap="sq">
                <a:solidFill>
                  <a:srgbClr val="000000"/>
                </a:solidFill>
                <a:prstDash val="solid"/>
                <a:miter/>
              </a:ln>
            </p:spPr>
            <p:txBody>
              <a:bodyPr/>
              <a:lstStyle/>
              <a:p>
                <a:endParaRPr lang="en-IN"/>
              </a:p>
            </p:txBody>
          </p:sp>
          <p:sp>
            <p:nvSpPr>
              <p:cNvPr id="12" name="TextBox 12"/>
              <p:cNvSpPr txBox="1"/>
              <p:nvPr/>
            </p:nvSpPr>
            <p:spPr>
              <a:xfrm>
                <a:off x="0" y="-57150"/>
                <a:ext cx="1952121" cy="343525"/>
              </a:xfrm>
              <a:prstGeom prst="rect">
                <a:avLst/>
              </a:prstGeom>
            </p:spPr>
            <p:txBody>
              <a:bodyPr lIns="50800" tIns="50800" rIns="50800" bIns="50800" rtlCol="0" anchor="ctr"/>
              <a:lstStyle/>
              <a:p>
                <a:pPr algn="ctr">
                  <a:lnSpc>
                    <a:spcPts val="3359"/>
                  </a:lnSpc>
                </a:pPr>
                <a:endParaRPr/>
              </a:p>
            </p:txBody>
          </p:sp>
        </p:grpSp>
        <p:sp>
          <p:nvSpPr>
            <p:cNvPr id="13" name="AutoShape 13"/>
            <p:cNvSpPr/>
            <p:nvPr/>
          </p:nvSpPr>
          <p:spPr>
            <a:xfrm>
              <a:off x="4941305" y="4564085"/>
              <a:ext cx="0" cy="791259"/>
            </a:xfrm>
            <a:prstGeom prst="line">
              <a:avLst/>
            </a:prstGeom>
            <a:ln w="50800" cap="flat">
              <a:solidFill>
                <a:srgbClr val="000000"/>
              </a:solidFill>
              <a:prstDash val="solid"/>
              <a:headEnd type="none" w="sm" len="sm"/>
              <a:tailEnd type="arrow" w="med" len="sm"/>
            </a:ln>
          </p:spPr>
          <p:txBody>
            <a:bodyPr/>
            <a:lstStyle/>
            <a:p>
              <a:endParaRPr lang="en-IN"/>
            </a:p>
          </p:txBody>
        </p:sp>
        <p:sp>
          <p:nvSpPr>
            <p:cNvPr id="14" name="TextBox 14"/>
            <p:cNvSpPr txBox="1"/>
            <p:nvPr/>
          </p:nvSpPr>
          <p:spPr>
            <a:xfrm>
              <a:off x="0" y="-66675"/>
              <a:ext cx="9692450" cy="6504572"/>
            </a:xfrm>
            <a:prstGeom prst="rect">
              <a:avLst/>
            </a:prstGeom>
          </p:spPr>
          <p:txBody>
            <a:bodyPr lIns="0" tIns="0" rIns="0" bIns="0" rtlCol="0" anchor="t">
              <a:spAutoFit/>
            </a:bodyPr>
            <a:lstStyle/>
            <a:p>
              <a:pPr algn="l">
                <a:lnSpc>
                  <a:spcPts val="3405"/>
                </a:lnSpc>
                <a:spcBef>
                  <a:spcPct val="0"/>
                </a:spcBef>
              </a:pPr>
              <a:r>
                <a:rPr lang="en-US" sz="2432" b="1">
                  <a:solidFill>
                    <a:srgbClr val="000000"/>
                  </a:solidFill>
                  <a:latin typeface="Times New Roman Bold"/>
                  <a:ea typeface="Times New Roman Bold"/>
                  <a:cs typeface="Times New Roman Bold"/>
                  <a:sym typeface="Times New Roman Bold"/>
                </a:rPr>
                <a:t>The Value Chain</a:t>
              </a:r>
            </a:p>
            <a:p>
              <a:pPr algn="ctr">
                <a:lnSpc>
                  <a:spcPts val="2724"/>
                </a:lnSpc>
                <a:spcBef>
                  <a:spcPct val="0"/>
                </a:spcBef>
              </a:pPr>
              <a:endParaRPr lang="en-US" sz="2432" b="1">
                <a:solidFill>
                  <a:srgbClr val="000000"/>
                </a:solidFill>
                <a:latin typeface="Times New Roman Bold"/>
                <a:ea typeface="Times New Roman Bold"/>
                <a:cs typeface="Times New Roman Bold"/>
                <a:sym typeface="Times New Roman Bold"/>
              </a:endParaRPr>
            </a:p>
            <a:p>
              <a:pPr algn="ctr">
                <a:lnSpc>
                  <a:spcPts val="2724"/>
                </a:lnSpc>
                <a:spcBef>
                  <a:spcPct val="0"/>
                </a:spcBef>
              </a:pPr>
              <a:r>
                <a:rPr lang="en-US" sz="1945" b="1">
                  <a:solidFill>
                    <a:srgbClr val="000000"/>
                  </a:solidFill>
                  <a:latin typeface="Times New Roman Bold"/>
                  <a:ea typeface="Times New Roman Bold"/>
                  <a:cs typeface="Times New Roman Bold"/>
                  <a:sym typeface="Times New Roman Bold"/>
                </a:rPr>
                <a:t>Trust (Availability):</a:t>
              </a:r>
              <a:r>
                <a:rPr lang="en-US" sz="1945">
                  <a:solidFill>
                    <a:srgbClr val="000000"/>
                  </a:solidFill>
                  <a:latin typeface="Times New Roman"/>
                  <a:ea typeface="Times New Roman"/>
                  <a:cs typeface="Times New Roman"/>
                  <a:sym typeface="Times New Roman"/>
                </a:rPr>
                <a:t> Strategy A (Vision) eliminates "Phantom Inventory," ensuring that when Sparky says "In Stock," it is actually there.</a:t>
              </a:r>
            </a:p>
            <a:p>
              <a:pPr algn="ctr">
                <a:lnSpc>
                  <a:spcPts val="2724"/>
                </a:lnSpc>
                <a:spcBef>
                  <a:spcPct val="0"/>
                </a:spcBef>
              </a:pPr>
              <a:endParaRPr lang="en-US" sz="1945">
                <a:solidFill>
                  <a:srgbClr val="000000"/>
                </a:solidFill>
                <a:latin typeface="Times New Roman"/>
                <a:ea typeface="Times New Roman"/>
                <a:cs typeface="Times New Roman"/>
                <a:sym typeface="Times New Roman"/>
              </a:endParaRPr>
            </a:p>
            <a:p>
              <a:pPr algn="ctr">
                <a:lnSpc>
                  <a:spcPts val="2724"/>
                </a:lnSpc>
                <a:spcBef>
                  <a:spcPct val="0"/>
                </a:spcBef>
              </a:pPr>
              <a:endParaRPr lang="en-US" sz="1945">
                <a:solidFill>
                  <a:srgbClr val="000000"/>
                </a:solidFill>
                <a:latin typeface="Times New Roman"/>
                <a:ea typeface="Times New Roman"/>
                <a:cs typeface="Times New Roman"/>
                <a:sym typeface="Times New Roman"/>
              </a:endParaRPr>
            </a:p>
            <a:p>
              <a:pPr algn="ctr">
                <a:lnSpc>
                  <a:spcPts val="2724"/>
                </a:lnSpc>
                <a:spcBef>
                  <a:spcPct val="0"/>
                </a:spcBef>
              </a:pPr>
              <a:r>
                <a:rPr lang="en-US" sz="1945" b="1">
                  <a:solidFill>
                    <a:srgbClr val="000000"/>
                  </a:solidFill>
                  <a:latin typeface="Times New Roman Bold"/>
                  <a:ea typeface="Times New Roman Bold"/>
                  <a:cs typeface="Times New Roman Bold"/>
                  <a:sym typeface="Times New Roman Bold"/>
                </a:rPr>
                <a:t>Speed (Convenience): </a:t>
              </a:r>
              <a:r>
                <a:rPr lang="en-US" sz="1945">
                  <a:solidFill>
                    <a:srgbClr val="000000"/>
                  </a:solidFill>
                  <a:latin typeface="Times New Roman"/>
                  <a:ea typeface="Times New Roman"/>
                  <a:cs typeface="Times New Roman"/>
                  <a:sym typeface="Times New Roman"/>
                </a:rPr>
                <a:t>Strategy B (Robotics) reduces order processing from 4 hours to 1 hour, directly meeting the "Quick-Commerce" expectation.</a:t>
              </a:r>
            </a:p>
            <a:p>
              <a:pPr algn="ctr">
                <a:lnSpc>
                  <a:spcPts val="2724"/>
                </a:lnSpc>
                <a:spcBef>
                  <a:spcPct val="0"/>
                </a:spcBef>
              </a:pPr>
              <a:endParaRPr lang="en-US" sz="1945">
                <a:solidFill>
                  <a:srgbClr val="000000"/>
                </a:solidFill>
                <a:latin typeface="Times New Roman"/>
                <a:ea typeface="Times New Roman"/>
                <a:cs typeface="Times New Roman"/>
                <a:sym typeface="Times New Roman"/>
              </a:endParaRPr>
            </a:p>
            <a:p>
              <a:pPr algn="ctr">
                <a:lnSpc>
                  <a:spcPts val="2724"/>
                </a:lnSpc>
                <a:spcBef>
                  <a:spcPct val="0"/>
                </a:spcBef>
              </a:pPr>
              <a:endParaRPr lang="en-US" sz="1945">
                <a:solidFill>
                  <a:srgbClr val="000000"/>
                </a:solidFill>
                <a:latin typeface="Times New Roman"/>
                <a:ea typeface="Times New Roman"/>
                <a:cs typeface="Times New Roman"/>
                <a:sym typeface="Times New Roman"/>
              </a:endParaRPr>
            </a:p>
            <a:p>
              <a:pPr algn="ctr">
                <a:lnSpc>
                  <a:spcPts val="2724"/>
                </a:lnSpc>
                <a:spcBef>
                  <a:spcPct val="0"/>
                </a:spcBef>
              </a:pPr>
              <a:r>
                <a:rPr lang="en-US" sz="1945" b="1">
                  <a:solidFill>
                    <a:srgbClr val="000000"/>
                  </a:solidFill>
                  <a:latin typeface="Times New Roman Bold"/>
                  <a:ea typeface="Times New Roman Bold"/>
                  <a:cs typeface="Times New Roman Bold"/>
                  <a:sym typeface="Times New Roman Bold"/>
                </a:rPr>
                <a:t>Resilience (Consistency):</a:t>
              </a:r>
              <a:r>
                <a:rPr lang="en-US" sz="1945">
                  <a:solidFill>
                    <a:srgbClr val="000000"/>
                  </a:solidFill>
                  <a:latin typeface="Times New Roman"/>
                  <a:ea typeface="Times New Roman"/>
                  <a:cs typeface="Times New Roman"/>
                  <a:sym typeface="Times New Roman"/>
                </a:rPr>
                <a:t> Strategy C (Digital Twins) prevents service failures during peak demand, protecting brand reputation.</a:t>
              </a:r>
            </a:p>
          </p:txBody>
        </p:sp>
        <p:sp>
          <p:nvSpPr>
            <p:cNvPr id="15" name="AutoShape 15"/>
            <p:cNvSpPr/>
            <p:nvPr/>
          </p:nvSpPr>
          <p:spPr>
            <a:xfrm>
              <a:off x="4941305" y="2326914"/>
              <a:ext cx="0" cy="892034"/>
            </a:xfrm>
            <a:prstGeom prst="line">
              <a:avLst/>
            </a:prstGeom>
            <a:ln w="50800" cap="flat">
              <a:solidFill>
                <a:srgbClr val="000000"/>
              </a:solidFill>
              <a:prstDash val="solid"/>
              <a:headEnd type="none" w="sm" len="sm"/>
              <a:tailEnd type="arrow" w="med" len="sm"/>
            </a:ln>
          </p:spPr>
          <p:txBody>
            <a:bodyPr/>
            <a:lstStyle/>
            <a:p>
              <a:endParaRPr lang="en-IN"/>
            </a:p>
          </p:txBody>
        </p:sp>
      </p:grpSp>
      <p:sp>
        <p:nvSpPr>
          <p:cNvPr id="16" name="Freeform 16"/>
          <p:cNvSpPr/>
          <p:nvPr/>
        </p:nvSpPr>
        <p:spPr>
          <a:xfrm>
            <a:off x="10092885" y="1521537"/>
            <a:ext cx="6765611" cy="3695715"/>
          </a:xfrm>
          <a:custGeom>
            <a:avLst/>
            <a:gdLst/>
            <a:ahLst/>
            <a:cxnLst/>
            <a:rect l="l" t="t" r="r" b="b"/>
            <a:pathLst>
              <a:path w="6765611" h="3695715">
                <a:moveTo>
                  <a:pt x="0" y="0"/>
                </a:moveTo>
                <a:lnTo>
                  <a:pt x="6765610" y="0"/>
                </a:lnTo>
                <a:lnTo>
                  <a:pt x="6765610" y="3695715"/>
                </a:lnTo>
                <a:lnTo>
                  <a:pt x="0" y="3695715"/>
                </a:lnTo>
                <a:lnTo>
                  <a:pt x="0" y="0"/>
                </a:lnTo>
                <a:close/>
              </a:path>
            </a:pathLst>
          </a:custGeom>
          <a:blipFill>
            <a:blip r:embed="rId2"/>
            <a:stretch>
              <a:fillRect/>
            </a:stretch>
          </a:blipFill>
        </p:spPr>
        <p:txBody>
          <a:bodyPr/>
          <a:lstStyle/>
          <a:p>
            <a:endParaRPr lang="en-IN"/>
          </a:p>
        </p:txBody>
      </p:sp>
      <p:grpSp>
        <p:nvGrpSpPr>
          <p:cNvPr id="17" name="Group 17"/>
          <p:cNvGrpSpPr/>
          <p:nvPr/>
        </p:nvGrpSpPr>
        <p:grpSpPr>
          <a:xfrm>
            <a:off x="8728516" y="5108963"/>
            <a:ext cx="8960382" cy="3412517"/>
            <a:chOff x="0" y="0"/>
            <a:chExt cx="2359936" cy="898770"/>
          </a:xfrm>
        </p:grpSpPr>
        <p:sp>
          <p:nvSpPr>
            <p:cNvPr id="18" name="Freeform 18"/>
            <p:cNvSpPr/>
            <p:nvPr/>
          </p:nvSpPr>
          <p:spPr>
            <a:xfrm>
              <a:off x="0" y="0"/>
              <a:ext cx="2359936" cy="898770"/>
            </a:xfrm>
            <a:custGeom>
              <a:avLst/>
              <a:gdLst/>
              <a:ahLst/>
              <a:cxnLst/>
              <a:rect l="l" t="t" r="r" b="b"/>
              <a:pathLst>
                <a:path w="2359936" h="898770">
                  <a:moveTo>
                    <a:pt x="0" y="0"/>
                  </a:moveTo>
                  <a:lnTo>
                    <a:pt x="2359936" y="0"/>
                  </a:lnTo>
                  <a:lnTo>
                    <a:pt x="2359936" y="898770"/>
                  </a:lnTo>
                  <a:lnTo>
                    <a:pt x="0" y="898770"/>
                  </a:lnTo>
                  <a:close/>
                </a:path>
              </a:pathLst>
            </a:custGeom>
            <a:solidFill>
              <a:srgbClr val="FEE134"/>
            </a:solidFill>
          </p:spPr>
          <p:txBody>
            <a:bodyPr/>
            <a:lstStyle/>
            <a:p>
              <a:endParaRPr lang="en-IN"/>
            </a:p>
          </p:txBody>
        </p:sp>
        <p:sp>
          <p:nvSpPr>
            <p:cNvPr id="19" name="TextBox 19"/>
            <p:cNvSpPr txBox="1"/>
            <p:nvPr/>
          </p:nvSpPr>
          <p:spPr>
            <a:xfrm>
              <a:off x="0" y="-57150"/>
              <a:ext cx="2359936" cy="95592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028700" y="8854855"/>
            <a:ext cx="15537636" cy="1057054"/>
            <a:chOff x="0" y="0"/>
            <a:chExt cx="4092217" cy="278401"/>
          </a:xfrm>
        </p:grpSpPr>
        <p:sp>
          <p:nvSpPr>
            <p:cNvPr id="21" name="Freeform 21"/>
            <p:cNvSpPr/>
            <p:nvPr/>
          </p:nvSpPr>
          <p:spPr>
            <a:xfrm>
              <a:off x="0" y="0"/>
              <a:ext cx="4092217" cy="278401"/>
            </a:xfrm>
            <a:custGeom>
              <a:avLst/>
              <a:gdLst/>
              <a:ahLst/>
              <a:cxnLst/>
              <a:rect l="l" t="t" r="r" b="b"/>
              <a:pathLst>
                <a:path w="4092217" h="278401">
                  <a:moveTo>
                    <a:pt x="0" y="0"/>
                  </a:moveTo>
                  <a:lnTo>
                    <a:pt x="4092217" y="0"/>
                  </a:lnTo>
                  <a:lnTo>
                    <a:pt x="4092217" y="278401"/>
                  </a:lnTo>
                  <a:lnTo>
                    <a:pt x="0" y="278401"/>
                  </a:lnTo>
                  <a:close/>
                </a:path>
              </a:pathLst>
            </a:custGeom>
            <a:solidFill>
              <a:srgbClr val="FFFFFF"/>
            </a:solidFill>
            <a:ln w="9525" cap="sq">
              <a:solidFill>
                <a:srgbClr val="000000"/>
              </a:solidFill>
              <a:prstDash val="solid"/>
              <a:miter/>
            </a:ln>
          </p:spPr>
          <p:txBody>
            <a:bodyPr/>
            <a:lstStyle/>
            <a:p>
              <a:endParaRPr lang="en-IN"/>
            </a:p>
          </p:txBody>
        </p:sp>
        <p:sp>
          <p:nvSpPr>
            <p:cNvPr id="22" name="TextBox 22"/>
            <p:cNvSpPr txBox="1"/>
            <p:nvPr/>
          </p:nvSpPr>
          <p:spPr>
            <a:xfrm>
              <a:off x="0" y="-57150"/>
              <a:ext cx="4092217" cy="335551"/>
            </a:xfrm>
            <a:prstGeom prst="rect">
              <a:avLst/>
            </a:prstGeom>
          </p:spPr>
          <p:txBody>
            <a:bodyPr lIns="50800" tIns="50800" rIns="50800" bIns="50800" rtlCol="0" anchor="ctr"/>
            <a:lstStyle/>
            <a:p>
              <a:pPr algn="ctr">
                <a:lnSpc>
                  <a:spcPts val="3359"/>
                </a:lnSpc>
              </a:pPr>
              <a:endParaRPr/>
            </a:p>
          </p:txBody>
        </p:sp>
      </p:grpSp>
      <p:sp>
        <p:nvSpPr>
          <p:cNvPr id="23" name="TextBox 23"/>
          <p:cNvSpPr txBox="1"/>
          <p:nvPr/>
        </p:nvSpPr>
        <p:spPr>
          <a:xfrm>
            <a:off x="1027341" y="271431"/>
            <a:ext cx="14370691" cy="892175"/>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Times New Roman Bold"/>
                <a:ea typeface="Times New Roman Bold"/>
                <a:cs typeface="Times New Roman Bold"/>
                <a:sym typeface="Times New Roman Bold"/>
              </a:rPr>
              <a:t>Operational Excellence as the Foundation of Loyalty</a:t>
            </a:r>
          </a:p>
        </p:txBody>
      </p:sp>
      <p:grpSp>
        <p:nvGrpSpPr>
          <p:cNvPr id="24" name="Group 24"/>
          <p:cNvGrpSpPr/>
          <p:nvPr/>
        </p:nvGrpSpPr>
        <p:grpSpPr>
          <a:xfrm>
            <a:off x="1027341" y="1678366"/>
            <a:ext cx="8343271" cy="1875304"/>
            <a:chOff x="0" y="0"/>
            <a:chExt cx="11124362" cy="2500405"/>
          </a:xfrm>
        </p:grpSpPr>
        <p:grpSp>
          <p:nvGrpSpPr>
            <p:cNvPr id="25" name="Group 25"/>
            <p:cNvGrpSpPr/>
            <p:nvPr/>
          </p:nvGrpSpPr>
          <p:grpSpPr>
            <a:xfrm>
              <a:off x="0" y="0"/>
              <a:ext cx="11124362" cy="2500405"/>
              <a:chOff x="0" y="0"/>
              <a:chExt cx="2197405" cy="493907"/>
            </a:xfrm>
          </p:grpSpPr>
          <p:sp>
            <p:nvSpPr>
              <p:cNvPr id="26" name="Freeform 26"/>
              <p:cNvSpPr/>
              <p:nvPr/>
            </p:nvSpPr>
            <p:spPr>
              <a:xfrm>
                <a:off x="0" y="0"/>
                <a:ext cx="2197405" cy="493907"/>
              </a:xfrm>
              <a:custGeom>
                <a:avLst/>
                <a:gdLst/>
                <a:ahLst/>
                <a:cxnLst/>
                <a:rect l="l" t="t" r="r" b="b"/>
                <a:pathLst>
                  <a:path w="2197405" h="493907">
                    <a:moveTo>
                      <a:pt x="0" y="0"/>
                    </a:moveTo>
                    <a:lnTo>
                      <a:pt x="2197405" y="0"/>
                    </a:lnTo>
                    <a:lnTo>
                      <a:pt x="2197405" y="493907"/>
                    </a:lnTo>
                    <a:lnTo>
                      <a:pt x="0" y="493907"/>
                    </a:lnTo>
                    <a:close/>
                  </a:path>
                </a:pathLst>
              </a:custGeom>
              <a:solidFill>
                <a:srgbClr val="050041"/>
              </a:solidFill>
            </p:spPr>
            <p:txBody>
              <a:bodyPr/>
              <a:lstStyle/>
              <a:p>
                <a:endParaRPr lang="en-IN"/>
              </a:p>
            </p:txBody>
          </p:sp>
          <p:sp>
            <p:nvSpPr>
              <p:cNvPr id="27" name="TextBox 27"/>
              <p:cNvSpPr txBox="1"/>
              <p:nvPr/>
            </p:nvSpPr>
            <p:spPr>
              <a:xfrm>
                <a:off x="0" y="-57150"/>
                <a:ext cx="2197405" cy="551057"/>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224928" y="246056"/>
              <a:ext cx="10899434" cy="1951143"/>
            </a:xfrm>
            <a:prstGeom prst="rect">
              <a:avLst/>
            </a:prstGeom>
          </p:spPr>
          <p:txBody>
            <a:bodyPr lIns="0" tIns="0" rIns="0" bIns="0" rtlCol="0" anchor="t">
              <a:spAutoFit/>
            </a:bodyPr>
            <a:lstStyle/>
            <a:p>
              <a:pPr algn="l">
                <a:lnSpc>
                  <a:spcPts val="3359"/>
                </a:lnSpc>
                <a:spcBef>
                  <a:spcPct val="0"/>
                </a:spcBef>
              </a:pPr>
              <a:r>
                <a:rPr lang="en-US" sz="2399" b="1">
                  <a:solidFill>
                    <a:srgbClr val="FFFFFF"/>
                  </a:solidFill>
                  <a:latin typeface="Times New Roman Bold"/>
                  <a:ea typeface="Times New Roman Bold"/>
                  <a:cs typeface="Times New Roman Bold"/>
                  <a:sym typeface="Times New Roman Bold"/>
                </a:rPr>
                <a:t>How Autonomous Operations Drive Retention</a:t>
              </a:r>
            </a:p>
            <a:p>
              <a:pPr algn="l">
                <a:lnSpc>
                  <a:spcPts val="2800"/>
                </a:lnSpc>
              </a:pPr>
              <a:r>
                <a:rPr lang="en-US" sz="2000">
                  <a:solidFill>
                    <a:srgbClr val="FFFFFF"/>
                  </a:solidFill>
                  <a:latin typeface="Times New Roman"/>
                  <a:ea typeface="Times New Roman"/>
                  <a:cs typeface="Times New Roman"/>
                  <a:sym typeface="Times New Roman"/>
                </a:rPr>
                <a:t>Customer satisfaction is not just about a friendly interface; it is about reliability. By introducing automation to it’s backend, Walmart can directly influence the primary drivers of Net Promoter Score (NPS).</a:t>
              </a:r>
            </a:p>
          </p:txBody>
        </p:sp>
      </p:grpSp>
      <p:sp>
        <p:nvSpPr>
          <p:cNvPr id="29" name="TextBox 29"/>
          <p:cNvSpPr txBox="1"/>
          <p:nvPr/>
        </p:nvSpPr>
        <p:spPr>
          <a:xfrm>
            <a:off x="8968227" y="5150577"/>
            <a:ext cx="8415266" cy="3231515"/>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Times New Roman Bold"/>
                <a:ea typeface="Times New Roman Bold"/>
                <a:cs typeface="Times New Roman Bold"/>
                <a:sym typeface="Times New Roman Bold"/>
              </a:rPr>
              <a:t>Alignment with Project Scope</a:t>
            </a:r>
          </a:p>
          <a:p>
            <a:pPr algn="l">
              <a:lnSpc>
                <a:spcPts val="2800"/>
              </a:lnSpc>
              <a:spcBef>
                <a:spcPct val="0"/>
              </a:spcBef>
            </a:pPr>
            <a:r>
              <a:rPr lang="en-US" sz="2000">
                <a:solidFill>
                  <a:srgbClr val="000000"/>
                </a:solidFill>
                <a:latin typeface="Times New Roman"/>
                <a:ea typeface="Times New Roman"/>
                <a:cs typeface="Times New Roman"/>
                <a:sym typeface="Times New Roman"/>
              </a:rPr>
              <a:t>This strategy directly answers the core friction points identified in the Project Scoping Document:</a:t>
            </a:r>
          </a:p>
          <a:p>
            <a:pPr algn="l">
              <a:lnSpc>
                <a:spcPts val="2800"/>
              </a:lnSpc>
              <a:spcBef>
                <a:spcPct val="0"/>
              </a:spcBef>
            </a:pPr>
            <a:r>
              <a:rPr lang="en-US" sz="2000" b="1">
                <a:solidFill>
                  <a:srgbClr val="000000"/>
                </a:solidFill>
                <a:latin typeface="Times New Roman Bold"/>
                <a:ea typeface="Times New Roman Bold"/>
                <a:cs typeface="Times New Roman Bold"/>
                <a:sym typeface="Times New Roman Bold"/>
              </a:rPr>
              <a:t>Objective 1</a:t>
            </a:r>
            <a:r>
              <a:rPr lang="en-US" sz="2000">
                <a:solidFill>
                  <a:srgbClr val="000000"/>
                </a:solidFill>
                <a:latin typeface="Times New Roman"/>
                <a:ea typeface="Times New Roman"/>
                <a:cs typeface="Times New Roman"/>
                <a:sym typeface="Times New Roman"/>
              </a:rPr>
              <a:t>: "Product Availability" → Solved by: Computer Vision (99.5% Accuracy) replacing manual checks.</a:t>
            </a:r>
          </a:p>
          <a:p>
            <a:pPr algn="l">
              <a:lnSpc>
                <a:spcPts val="2800"/>
              </a:lnSpc>
              <a:spcBef>
                <a:spcPct val="0"/>
              </a:spcBef>
            </a:pPr>
            <a:r>
              <a:rPr lang="en-US" sz="2000" b="1">
                <a:solidFill>
                  <a:srgbClr val="000000"/>
                </a:solidFill>
                <a:latin typeface="Times New Roman Bold"/>
                <a:ea typeface="Times New Roman Bold"/>
                <a:cs typeface="Times New Roman Bold"/>
                <a:sym typeface="Times New Roman Bold"/>
              </a:rPr>
              <a:t>Objective 2</a:t>
            </a:r>
            <a:r>
              <a:rPr lang="en-US" sz="2000">
                <a:solidFill>
                  <a:srgbClr val="000000"/>
                </a:solidFill>
                <a:latin typeface="Times New Roman"/>
                <a:ea typeface="Times New Roman"/>
                <a:cs typeface="Times New Roman"/>
                <a:sym typeface="Times New Roman"/>
              </a:rPr>
              <a:t>: "Checkout &amp; In-Store Efficiency" → Solved by: Aisle-Ready Pallets reducing floor congestion and labor distraction.</a:t>
            </a:r>
          </a:p>
          <a:p>
            <a:pPr algn="l">
              <a:lnSpc>
                <a:spcPts val="2800"/>
              </a:lnSpc>
              <a:spcBef>
                <a:spcPct val="0"/>
              </a:spcBef>
            </a:pPr>
            <a:r>
              <a:rPr lang="en-US" sz="2000" b="1">
                <a:solidFill>
                  <a:srgbClr val="000000"/>
                </a:solidFill>
                <a:latin typeface="Times New Roman Bold"/>
                <a:ea typeface="Times New Roman Bold"/>
                <a:cs typeface="Times New Roman Bold"/>
                <a:sym typeface="Times New Roman Bold"/>
              </a:rPr>
              <a:t>Objective 3: </a:t>
            </a:r>
            <a:r>
              <a:rPr lang="en-US" sz="2000">
                <a:solidFill>
                  <a:srgbClr val="000000"/>
                </a:solidFill>
                <a:latin typeface="Times New Roman"/>
                <a:ea typeface="Times New Roman"/>
                <a:cs typeface="Times New Roman"/>
                <a:sym typeface="Times New Roman"/>
              </a:rPr>
              <a:t>"Labor Challenges" → Solved by: Automated fulfillment liberating 50% of associate time for customer service.</a:t>
            </a:r>
          </a:p>
        </p:txBody>
      </p:sp>
      <p:sp>
        <p:nvSpPr>
          <p:cNvPr id="30" name="TextBox 30"/>
          <p:cNvSpPr txBox="1"/>
          <p:nvPr/>
        </p:nvSpPr>
        <p:spPr>
          <a:xfrm>
            <a:off x="1106822" y="8850346"/>
            <a:ext cx="15381393" cy="1008922"/>
          </a:xfrm>
          <a:prstGeom prst="rect">
            <a:avLst/>
          </a:prstGeom>
        </p:spPr>
        <p:txBody>
          <a:bodyPr lIns="0" tIns="0" rIns="0" bIns="0" rtlCol="0" anchor="t">
            <a:spAutoFit/>
          </a:bodyPr>
          <a:lstStyle/>
          <a:p>
            <a:pPr algn="ctr">
              <a:lnSpc>
                <a:spcPts val="2665"/>
              </a:lnSpc>
              <a:spcBef>
                <a:spcPct val="0"/>
              </a:spcBef>
            </a:pPr>
            <a:r>
              <a:rPr lang="en-US" sz="1903" b="1">
                <a:solidFill>
                  <a:srgbClr val="000000"/>
                </a:solidFill>
                <a:latin typeface="Times New Roman Bold"/>
                <a:ea typeface="Times New Roman Bold"/>
                <a:cs typeface="Times New Roman Bold"/>
                <a:sym typeface="Times New Roman Bold"/>
              </a:rPr>
              <a:t>Walmart cannot build a Predictive Customer Experience (Pillar 3) on a Reactive Supply Chain. Autonomous Operations provide the necessary "Physical Stability" required for AI to function. By solving the execution gap, we convert Walmart's scale from a logistical challenge into a competitive moat, delivering the reliability that drives long-term retention.</a:t>
            </a:r>
          </a:p>
        </p:txBody>
      </p:sp>
      <p:sp>
        <p:nvSpPr>
          <p:cNvPr id="31" name="Freeform 31"/>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8985282" y="0"/>
            <a:ext cx="9302718" cy="10507873"/>
          </a:xfrm>
          <a:custGeom>
            <a:avLst/>
            <a:gdLst/>
            <a:ahLst/>
            <a:cxnLst/>
            <a:rect l="l" t="t" r="r" b="b"/>
            <a:pathLst>
              <a:path w="9302718" h="10507873">
                <a:moveTo>
                  <a:pt x="0" y="0"/>
                </a:moveTo>
                <a:lnTo>
                  <a:pt x="9302718" y="0"/>
                </a:lnTo>
                <a:lnTo>
                  <a:pt x="9302718" y="10507873"/>
                </a:lnTo>
                <a:lnTo>
                  <a:pt x="0" y="10507873"/>
                </a:lnTo>
                <a:lnTo>
                  <a:pt x="0" y="0"/>
                </a:lnTo>
                <a:close/>
              </a:path>
            </a:pathLst>
          </a:custGeom>
          <a:blipFill>
            <a:blip r:embed="rId2"/>
            <a:stretch>
              <a:fillRect/>
            </a:stretch>
          </a:blipFill>
        </p:spPr>
        <p:txBody>
          <a:bodyPr/>
          <a:lstStyle/>
          <a:p>
            <a:endParaRPr lang="en-IN"/>
          </a:p>
        </p:txBody>
      </p:sp>
      <p:sp>
        <p:nvSpPr>
          <p:cNvPr id="3" name="Freeform 3"/>
          <p:cNvSpPr/>
          <p:nvPr/>
        </p:nvSpPr>
        <p:spPr>
          <a:xfrm>
            <a:off x="16057428" y="297033"/>
            <a:ext cx="2048550" cy="1390932"/>
          </a:xfrm>
          <a:custGeom>
            <a:avLst/>
            <a:gdLst/>
            <a:ahLst/>
            <a:cxnLst/>
            <a:rect l="l" t="t" r="r" b="b"/>
            <a:pathLst>
              <a:path w="2048550" h="1390932">
                <a:moveTo>
                  <a:pt x="0" y="0"/>
                </a:moveTo>
                <a:lnTo>
                  <a:pt x="2048550" y="0"/>
                </a:lnTo>
                <a:lnTo>
                  <a:pt x="2048550" y="1390933"/>
                </a:lnTo>
                <a:lnTo>
                  <a:pt x="0" y="139093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3920437"/>
            <a:ext cx="2933700" cy="1235338"/>
          </a:xfrm>
          <a:prstGeom prst="rect">
            <a:avLst/>
          </a:prstGeom>
        </p:spPr>
        <p:txBody>
          <a:bodyPr wrap="square" lIns="0" tIns="0" rIns="0" bIns="0" rtlCol="0" anchor="t">
            <a:spAutoFit/>
          </a:bodyPr>
          <a:lstStyle/>
          <a:p>
            <a:pPr algn="l">
              <a:lnSpc>
                <a:spcPts val="10500"/>
              </a:lnSpc>
              <a:spcBef>
                <a:spcPct val="0"/>
              </a:spcBef>
            </a:pPr>
            <a:r>
              <a:rPr lang="en-US" sz="7500" dirty="0">
                <a:solidFill>
                  <a:srgbClr val="192A4D"/>
                </a:solidFill>
                <a:latin typeface="Times New Roman"/>
                <a:ea typeface="Times New Roman"/>
                <a:cs typeface="Times New Roman"/>
                <a:sym typeface="Times New Roman"/>
              </a:rPr>
              <a:t>Pillar 3</a:t>
            </a:r>
          </a:p>
        </p:txBody>
      </p:sp>
      <p:sp>
        <p:nvSpPr>
          <p:cNvPr id="5" name="TextBox 5"/>
          <p:cNvSpPr txBox="1"/>
          <p:nvPr/>
        </p:nvSpPr>
        <p:spPr>
          <a:xfrm>
            <a:off x="1028700" y="4953000"/>
            <a:ext cx="6253683" cy="4000500"/>
          </a:xfrm>
          <a:prstGeom prst="rect">
            <a:avLst/>
          </a:prstGeom>
        </p:spPr>
        <p:txBody>
          <a:bodyPr lIns="0" tIns="0" rIns="0" bIns="0" rtlCol="0" anchor="t">
            <a:spAutoFit/>
          </a:bodyPr>
          <a:lstStyle/>
          <a:p>
            <a:pPr algn="l">
              <a:lnSpc>
                <a:spcPts val="10500"/>
              </a:lnSpc>
              <a:spcBef>
                <a:spcPct val="0"/>
              </a:spcBef>
            </a:pPr>
            <a:r>
              <a:rPr lang="en-US" sz="7500" dirty="0">
                <a:solidFill>
                  <a:srgbClr val="FFFFFF"/>
                </a:solidFill>
                <a:latin typeface="Times New Roman"/>
                <a:ea typeface="Times New Roman"/>
                <a:cs typeface="Times New Roman"/>
                <a:sym typeface="Times New Roman"/>
              </a:rPr>
              <a:t>Predictive &amp; Personalized CX</a:t>
            </a:r>
          </a:p>
        </p:txBody>
      </p:sp>
      <p:sp>
        <p:nvSpPr>
          <p:cNvPr id="6" name="TextBox 6"/>
          <p:cNvSpPr txBox="1"/>
          <p:nvPr/>
        </p:nvSpPr>
        <p:spPr>
          <a:xfrm>
            <a:off x="17190428" y="9210675"/>
            <a:ext cx="29014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2210" y="5555255"/>
            <a:ext cx="9975087" cy="2246620"/>
            <a:chOff x="0" y="0"/>
            <a:chExt cx="2627183" cy="591702"/>
          </a:xfrm>
        </p:grpSpPr>
        <p:sp>
          <p:nvSpPr>
            <p:cNvPr id="3" name="Freeform 3"/>
            <p:cNvSpPr/>
            <p:nvPr/>
          </p:nvSpPr>
          <p:spPr>
            <a:xfrm>
              <a:off x="0" y="0"/>
              <a:ext cx="2627183" cy="591702"/>
            </a:xfrm>
            <a:custGeom>
              <a:avLst/>
              <a:gdLst/>
              <a:ahLst/>
              <a:cxnLst/>
              <a:rect l="l" t="t" r="r" b="b"/>
              <a:pathLst>
                <a:path w="2627183" h="591702">
                  <a:moveTo>
                    <a:pt x="23284" y="0"/>
                  </a:moveTo>
                  <a:lnTo>
                    <a:pt x="2603900" y="0"/>
                  </a:lnTo>
                  <a:cubicBezTo>
                    <a:pt x="2610075" y="0"/>
                    <a:pt x="2615997" y="2453"/>
                    <a:pt x="2620364" y="6820"/>
                  </a:cubicBezTo>
                  <a:cubicBezTo>
                    <a:pt x="2624730" y="11186"/>
                    <a:pt x="2627183" y="17109"/>
                    <a:pt x="2627183" y="23284"/>
                  </a:cubicBezTo>
                  <a:lnTo>
                    <a:pt x="2627183" y="568419"/>
                  </a:lnTo>
                  <a:cubicBezTo>
                    <a:pt x="2627183" y="581278"/>
                    <a:pt x="2616759" y="591702"/>
                    <a:pt x="2603900" y="591702"/>
                  </a:cubicBezTo>
                  <a:lnTo>
                    <a:pt x="23284" y="591702"/>
                  </a:lnTo>
                  <a:cubicBezTo>
                    <a:pt x="10424" y="591702"/>
                    <a:pt x="0" y="581278"/>
                    <a:pt x="0" y="568419"/>
                  </a:cubicBezTo>
                  <a:lnTo>
                    <a:pt x="0" y="23284"/>
                  </a:lnTo>
                  <a:cubicBezTo>
                    <a:pt x="0" y="10424"/>
                    <a:pt x="10424" y="0"/>
                    <a:pt x="23284" y="0"/>
                  </a:cubicBezTo>
                  <a:close/>
                </a:path>
              </a:pathLst>
            </a:custGeom>
            <a:solidFill>
              <a:srgbClr val="FE6007"/>
            </a:solidFill>
            <a:ln w="9525" cap="rnd">
              <a:solidFill>
                <a:srgbClr val="000000"/>
              </a:solidFill>
              <a:prstDash val="solid"/>
              <a:round/>
            </a:ln>
          </p:spPr>
          <p:txBody>
            <a:bodyPr/>
            <a:lstStyle/>
            <a:p>
              <a:endParaRPr lang="en-IN"/>
            </a:p>
          </p:txBody>
        </p:sp>
        <p:sp>
          <p:nvSpPr>
            <p:cNvPr id="4" name="TextBox 4"/>
            <p:cNvSpPr txBox="1"/>
            <p:nvPr/>
          </p:nvSpPr>
          <p:spPr>
            <a:xfrm>
              <a:off x="0" y="-57150"/>
              <a:ext cx="2627183" cy="648852"/>
            </a:xfrm>
            <a:prstGeom prst="rect">
              <a:avLst/>
            </a:prstGeom>
          </p:spPr>
          <p:txBody>
            <a:bodyPr lIns="50800" tIns="50800" rIns="50800" bIns="50800" rtlCol="0" anchor="ctr"/>
            <a:lstStyle/>
            <a:p>
              <a:pPr algn="just">
                <a:lnSpc>
                  <a:spcPts val="3359"/>
                </a:lnSpc>
              </a:pPr>
              <a:r>
                <a:rPr lang="en-US" sz="2399" dirty="0">
                  <a:solidFill>
                    <a:srgbClr val="1B2748"/>
                  </a:solidFill>
                  <a:latin typeface="Times New Roman"/>
                  <a:ea typeface="Times New Roman"/>
                  <a:cs typeface="Times New Roman"/>
                  <a:sym typeface="Times New Roman"/>
                </a:rPr>
                <a:t>A predictive loyalty brain turns Walmart’s data into always-on intelligence that watches how customers buy, browse, and engage, then predicts what they’ll buy next, basket size, and churn risk. Instead of reacting after they leave, it triggers the right message at the right moment so Walmart’s data finally powers smart, real-time decisions 24/7</a:t>
              </a:r>
            </a:p>
          </p:txBody>
        </p:sp>
      </p:grpSp>
      <p:grpSp>
        <p:nvGrpSpPr>
          <p:cNvPr id="5" name="Group 5"/>
          <p:cNvGrpSpPr/>
          <p:nvPr/>
        </p:nvGrpSpPr>
        <p:grpSpPr>
          <a:xfrm>
            <a:off x="827059" y="8165586"/>
            <a:ext cx="16721861" cy="948892"/>
            <a:chOff x="0" y="0"/>
            <a:chExt cx="4404111" cy="249914"/>
          </a:xfrm>
        </p:grpSpPr>
        <p:sp>
          <p:nvSpPr>
            <p:cNvPr id="6" name="Freeform 6"/>
            <p:cNvSpPr/>
            <p:nvPr/>
          </p:nvSpPr>
          <p:spPr>
            <a:xfrm>
              <a:off x="0" y="0"/>
              <a:ext cx="4404111" cy="249914"/>
            </a:xfrm>
            <a:custGeom>
              <a:avLst/>
              <a:gdLst/>
              <a:ahLst/>
              <a:cxnLst/>
              <a:rect l="l" t="t" r="r" b="b"/>
              <a:pathLst>
                <a:path w="4404111" h="249914">
                  <a:moveTo>
                    <a:pt x="0" y="0"/>
                  </a:moveTo>
                  <a:lnTo>
                    <a:pt x="4404111" y="0"/>
                  </a:lnTo>
                  <a:lnTo>
                    <a:pt x="4404111" y="249914"/>
                  </a:lnTo>
                  <a:lnTo>
                    <a:pt x="0" y="249914"/>
                  </a:lnTo>
                  <a:close/>
                </a:path>
              </a:pathLst>
            </a:custGeom>
            <a:solidFill>
              <a:srgbClr val="FFFFFF"/>
            </a:solidFill>
            <a:ln w="9525" cap="sq">
              <a:solidFill>
                <a:srgbClr val="000000"/>
              </a:solidFill>
              <a:prstDash val="solid"/>
              <a:miter/>
            </a:ln>
          </p:spPr>
          <p:txBody>
            <a:bodyPr/>
            <a:lstStyle/>
            <a:p>
              <a:endParaRPr lang="en-IN"/>
            </a:p>
          </p:txBody>
        </p:sp>
        <p:sp>
          <p:nvSpPr>
            <p:cNvPr id="7" name="TextBox 7"/>
            <p:cNvSpPr txBox="1"/>
            <p:nvPr/>
          </p:nvSpPr>
          <p:spPr>
            <a:xfrm>
              <a:off x="0" y="-47625"/>
              <a:ext cx="4404111" cy="297539"/>
            </a:xfrm>
            <a:prstGeom prst="rect">
              <a:avLst/>
            </a:prstGeom>
          </p:spPr>
          <p:txBody>
            <a:bodyPr lIns="50800" tIns="50800" rIns="50800" bIns="50800" rtlCol="0" anchor="ctr"/>
            <a:lstStyle/>
            <a:p>
              <a:pPr algn="just">
                <a:lnSpc>
                  <a:spcPts val="2380"/>
                </a:lnSpc>
              </a:pPr>
              <a:r>
                <a:rPr lang="en-US" sz="1700" b="1" dirty="0">
                  <a:solidFill>
                    <a:srgbClr val="000000"/>
                  </a:solidFill>
                  <a:latin typeface="Times New Roman Bold"/>
                  <a:ea typeface="Times New Roman Bold"/>
                  <a:cs typeface="Times New Roman Bold"/>
                  <a:sym typeface="Times New Roman Bold"/>
                </a:rPr>
                <a:t>Walmart’s current loyalty program reacts too late, giving competitors a 60-90 day head start. A predictive, unified loyalty brain can score every interaction, intervene early, and convert at-risk shoppers and boost loyalty engagement by 30-40%</a:t>
              </a:r>
            </a:p>
          </p:txBody>
        </p:sp>
      </p:grpSp>
      <p:sp>
        <p:nvSpPr>
          <p:cNvPr id="8" name="Freeform 8"/>
          <p:cNvSpPr/>
          <p:nvPr/>
        </p:nvSpPr>
        <p:spPr>
          <a:xfrm>
            <a:off x="9743437" y="1480003"/>
            <a:ext cx="1443807" cy="1463741"/>
          </a:xfrm>
          <a:custGeom>
            <a:avLst/>
            <a:gdLst/>
            <a:ahLst/>
            <a:cxnLst/>
            <a:rect l="l" t="t" r="r" b="b"/>
            <a:pathLst>
              <a:path w="1443807" h="1463741">
                <a:moveTo>
                  <a:pt x="0" y="0"/>
                </a:moveTo>
                <a:lnTo>
                  <a:pt x="1443806" y="0"/>
                </a:lnTo>
                <a:lnTo>
                  <a:pt x="1443806" y="1463741"/>
                </a:lnTo>
                <a:lnTo>
                  <a:pt x="0" y="1463741"/>
                </a:lnTo>
                <a:lnTo>
                  <a:pt x="0" y="0"/>
                </a:lnTo>
                <a:close/>
              </a:path>
            </a:pathLst>
          </a:custGeom>
          <a:blipFill>
            <a:blip r:embed="rId2"/>
            <a:stretch>
              <a:fillRect/>
            </a:stretch>
          </a:blipFill>
        </p:spPr>
        <p:txBody>
          <a:bodyPr/>
          <a:lstStyle/>
          <a:p>
            <a:endParaRPr lang="en-IN"/>
          </a:p>
        </p:txBody>
      </p:sp>
      <p:sp>
        <p:nvSpPr>
          <p:cNvPr id="9" name="Freeform 9"/>
          <p:cNvSpPr/>
          <p:nvPr/>
        </p:nvSpPr>
        <p:spPr>
          <a:xfrm>
            <a:off x="11916148" y="1512303"/>
            <a:ext cx="5321305" cy="1284492"/>
          </a:xfrm>
          <a:custGeom>
            <a:avLst/>
            <a:gdLst/>
            <a:ahLst/>
            <a:cxnLst/>
            <a:rect l="l" t="t" r="r" b="b"/>
            <a:pathLst>
              <a:path w="5321305" h="1284492">
                <a:moveTo>
                  <a:pt x="0" y="0"/>
                </a:moveTo>
                <a:lnTo>
                  <a:pt x="5321304" y="0"/>
                </a:lnTo>
                <a:lnTo>
                  <a:pt x="5321304" y="1284492"/>
                </a:lnTo>
                <a:lnTo>
                  <a:pt x="0" y="1284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a:off x="11833055" y="3092070"/>
            <a:ext cx="2903333" cy="2899106"/>
            <a:chOff x="0" y="0"/>
            <a:chExt cx="626714" cy="625802"/>
          </a:xfrm>
        </p:grpSpPr>
        <p:sp>
          <p:nvSpPr>
            <p:cNvPr id="11" name="Freeform 11"/>
            <p:cNvSpPr/>
            <p:nvPr/>
          </p:nvSpPr>
          <p:spPr>
            <a:xfrm>
              <a:off x="0" y="0"/>
              <a:ext cx="626714" cy="625802"/>
            </a:xfrm>
            <a:custGeom>
              <a:avLst/>
              <a:gdLst/>
              <a:ahLst/>
              <a:cxnLst/>
              <a:rect l="l" t="t" r="r" b="b"/>
              <a:pathLst>
                <a:path w="626714" h="625802">
                  <a:moveTo>
                    <a:pt x="313357" y="0"/>
                  </a:moveTo>
                  <a:cubicBezTo>
                    <a:pt x="140295" y="0"/>
                    <a:pt x="0" y="140090"/>
                    <a:pt x="0" y="312901"/>
                  </a:cubicBezTo>
                  <a:cubicBezTo>
                    <a:pt x="0" y="485711"/>
                    <a:pt x="140295" y="625802"/>
                    <a:pt x="313357" y="625802"/>
                  </a:cubicBezTo>
                  <a:cubicBezTo>
                    <a:pt x="486419" y="625802"/>
                    <a:pt x="626714" y="485711"/>
                    <a:pt x="626714" y="312901"/>
                  </a:cubicBezTo>
                  <a:cubicBezTo>
                    <a:pt x="626714" y="140090"/>
                    <a:pt x="486419" y="0"/>
                    <a:pt x="313357" y="0"/>
                  </a:cubicBezTo>
                  <a:close/>
                </a:path>
              </a:pathLst>
            </a:custGeom>
            <a:solidFill>
              <a:srgbClr val="C2A603"/>
            </a:solidFill>
          </p:spPr>
          <p:txBody>
            <a:bodyPr/>
            <a:lstStyle/>
            <a:p>
              <a:endParaRPr lang="en-IN"/>
            </a:p>
          </p:txBody>
        </p:sp>
        <p:sp>
          <p:nvSpPr>
            <p:cNvPr id="12" name="TextBox 12"/>
            <p:cNvSpPr txBox="1"/>
            <p:nvPr/>
          </p:nvSpPr>
          <p:spPr>
            <a:xfrm>
              <a:off x="58754" y="1519"/>
              <a:ext cx="509205" cy="565614"/>
            </a:xfrm>
            <a:prstGeom prst="rect">
              <a:avLst/>
            </a:prstGeom>
          </p:spPr>
          <p:txBody>
            <a:bodyPr lIns="50800" tIns="50800" rIns="50800" bIns="50800" rtlCol="0" anchor="ctr"/>
            <a:lstStyle/>
            <a:p>
              <a:pPr algn="l">
                <a:lnSpc>
                  <a:spcPts val="3359"/>
                </a:lnSpc>
              </a:pPr>
              <a:endParaRPr/>
            </a:p>
          </p:txBody>
        </p:sp>
      </p:grpSp>
      <p:grpSp>
        <p:nvGrpSpPr>
          <p:cNvPr id="13" name="Group 13"/>
          <p:cNvGrpSpPr/>
          <p:nvPr/>
        </p:nvGrpSpPr>
        <p:grpSpPr>
          <a:xfrm>
            <a:off x="13126693" y="4852611"/>
            <a:ext cx="3012307" cy="3008175"/>
            <a:chOff x="0" y="0"/>
            <a:chExt cx="626661" cy="625802"/>
          </a:xfrm>
        </p:grpSpPr>
        <p:sp>
          <p:nvSpPr>
            <p:cNvPr id="14" name="Freeform 14"/>
            <p:cNvSpPr/>
            <p:nvPr/>
          </p:nvSpPr>
          <p:spPr>
            <a:xfrm>
              <a:off x="0" y="0"/>
              <a:ext cx="626661" cy="625802"/>
            </a:xfrm>
            <a:custGeom>
              <a:avLst/>
              <a:gdLst/>
              <a:ahLst/>
              <a:cxnLst/>
              <a:rect l="l" t="t" r="r" b="b"/>
              <a:pathLst>
                <a:path w="626661" h="625802">
                  <a:moveTo>
                    <a:pt x="313331" y="0"/>
                  </a:moveTo>
                  <a:cubicBezTo>
                    <a:pt x="140283" y="0"/>
                    <a:pt x="0" y="140090"/>
                    <a:pt x="0" y="312901"/>
                  </a:cubicBezTo>
                  <a:cubicBezTo>
                    <a:pt x="0" y="485711"/>
                    <a:pt x="140283" y="625802"/>
                    <a:pt x="313331" y="625802"/>
                  </a:cubicBezTo>
                  <a:cubicBezTo>
                    <a:pt x="486378" y="625802"/>
                    <a:pt x="626661" y="485711"/>
                    <a:pt x="626661" y="312901"/>
                  </a:cubicBezTo>
                  <a:cubicBezTo>
                    <a:pt x="626661" y="140090"/>
                    <a:pt x="486378" y="0"/>
                    <a:pt x="313331" y="0"/>
                  </a:cubicBezTo>
                  <a:close/>
                </a:path>
              </a:pathLst>
            </a:custGeom>
            <a:solidFill>
              <a:srgbClr val="FEE134"/>
            </a:solidFill>
          </p:spPr>
          <p:txBody>
            <a:bodyPr/>
            <a:lstStyle/>
            <a:p>
              <a:endParaRPr lang="en-IN"/>
            </a:p>
          </p:txBody>
        </p:sp>
        <p:sp>
          <p:nvSpPr>
            <p:cNvPr id="15" name="TextBox 15"/>
            <p:cNvSpPr txBox="1"/>
            <p:nvPr/>
          </p:nvSpPr>
          <p:spPr>
            <a:xfrm>
              <a:off x="58749" y="1519"/>
              <a:ext cx="509162" cy="565614"/>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4417212" y="3092070"/>
            <a:ext cx="2885515" cy="2899106"/>
            <a:chOff x="0" y="0"/>
            <a:chExt cx="622868" cy="625802"/>
          </a:xfrm>
        </p:grpSpPr>
        <p:sp>
          <p:nvSpPr>
            <p:cNvPr id="17" name="Freeform 17"/>
            <p:cNvSpPr/>
            <p:nvPr/>
          </p:nvSpPr>
          <p:spPr>
            <a:xfrm>
              <a:off x="0" y="0"/>
              <a:ext cx="622868" cy="625802"/>
            </a:xfrm>
            <a:custGeom>
              <a:avLst/>
              <a:gdLst/>
              <a:ahLst/>
              <a:cxnLst/>
              <a:rect l="l" t="t" r="r" b="b"/>
              <a:pathLst>
                <a:path w="622868" h="625802">
                  <a:moveTo>
                    <a:pt x="311434" y="0"/>
                  </a:moveTo>
                  <a:cubicBezTo>
                    <a:pt x="139434" y="0"/>
                    <a:pt x="0" y="140090"/>
                    <a:pt x="0" y="312901"/>
                  </a:cubicBezTo>
                  <a:cubicBezTo>
                    <a:pt x="0" y="485711"/>
                    <a:pt x="139434" y="625802"/>
                    <a:pt x="311434" y="625802"/>
                  </a:cubicBezTo>
                  <a:cubicBezTo>
                    <a:pt x="483434" y="625802"/>
                    <a:pt x="622868" y="485711"/>
                    <a:pt x="622868" y="312901"/>
                  </a:cubicBezTo>
                  <a:cubicBezTo>
                    <a:pt x="622868" y="140090"/>
                    <a:pt x="483434" y="0"/>
                    <a:pt x="311434" y="0"/>
                  </a:cubicBezTo>
                  <a:close/>
                </a:path>
              </a:pathLst>
            </a:custGeom>
            <a:solidFill>
              <a:srgbClr val="E1C106"/>
            </a:solidFill>
          </p:spPr>
          <p:txBody>
            <a:bodyPr/>
            <a:lstStyle/>
            <a:p>
              <a:endParaRPr lang="en-IN"/>
            </a:p>
          </p:txBody>
        </p:sp>
        <p:sp>
          <p:nvSpPr>
            <p:cNvPr id="18" name="TextBox 18"/>
            <p:cNvSpPr txBox="1"/>
            <p:nvPr/>
          </p:nvSpPr>
          <p:spPr>
            <a:xfrm>
              <a:off x="58394" y="1519"/>
              <a:ext cx="506080" cy="565614"/>
            </a:xfrm>
            <a:prstGeom prst="rect">
              <a:avLst/>
            </a:prstGeom>
          </p:spPr>
          <p:txBody>
            <a:bodyPr lIns="50800" tIns="50800" rIns="50800" bIns="50800" rtlCol="0" anchor="ctr"/>
            <a:lstStyle/>
            <a:p>
              <a:pPr algn="ctr">
                <a:lnSpc>
                  <a:spcPts val="3359"/>
                </a:lnSpc>
              </a:pPr>
              <a:endParaRPr/>
            </a:p>
          </p:txBody>
        </p:sp>
      </p:grpSp>
      <p:sp>
        <p:nvSpPr>
          <p:cNvPr id="19" name="Freeform 19"/>
          <p:cNvSpPr/>
          <p:nvPr/>
        </p:nvSpPr>
        <p:spPr>
          <a:xfrm>
            <a:off x="3239101" y="1512303"/>
            <a:ext cx="5321305" cy="1284492"/>
          </a:xfrm>
          <a:custGeom>
            <a:avLst/>
            <a:gdLst/>
            <a:ahLst/>
            <a:cxnLst/>
            <a:rect l="l" t="t" r="r" b="b"/>
            <a:pathLst>
              <a:path w="5321305" h="1284492">
                <a:moveTo>
                  <a:pt x="0" y="0"/>
                </a:moveTo>
                <a:lnTo>
                  <a:pt x="5321304" y="0"/>
                </a:lnTo>
                <a:lnTo>
                  <a:pt x="5321304" y="1284492"/>
                </a:lnTo>
                <a:lnTo>
                  <a:pt x="0" y="1284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0" name="Freeform 20"/>
          <p:cNvSpPr/>
          <p:nvPr/>
        </p:nvSpPr>
        <p:spPr>
          <a:xfrm>
            <a:off x="1535320" y="2943744"/>
            <a:ext cx="8728865" cy="2346705"/>
          </a:xfrm>
          <a:custGeom>
            <a:avLst/>
            <a:gdLst/>
            <a:ahLst/>
            <a:cxnLst/>
            <a:rect l="l" t="t" r="r" b="b"/>
            <a:pathLst>
              <a:path w="8728865" h="2346705">
                <a:moveTo>
                  <a:pt x="0" y="0"/>
                </a:moveTo>
                <a:lnTo>
                  <a:pt x="8728866" y="0"/>
                </a:lnTo>
                <a:lnTo>
                  <a:pt x="8728866" y="2346705"/>
                </a:lnTo>
                <a:lnTo>
                  <a:pt x="0" y="2346705"/>
                </a:lnTo>
                <a:lnTo>
                  <a:pt x="0" y="0"/>
                </a:lnTo>
                <a:close/>
              </a:path>
            </a:pathLst>
          </a:custGeom>
          <a:blipFill>
            <a:blip r:embed="rId7"/>
            <a:stretch>
              <a:fillRect b="-13216"/>
            </a:stretch>
          </a:blipFill>
        </p:spPr>
        <p:txBody>
          <a:bodyPr/>
          <a:lstStyle/>
          <a:p>
            <a:endParaRPr lang="en-IN"/>
          </a:p>
        </p:txBody>
      </p:sp>
      <p:sp>
        <p:nvSpPr>
          <p:cNvPr id="21" name="TextBox 21"/>
          <p:cNvSpPr txBox="1"/>
          <p:nvPr/>
        </p:nvSpPr>
        <p:spPr>
          <a:xfrm>
            <a:off x="17187222" y="9210675"/>
            <a:ext cx="296556"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24</a:t>
            </a:r>
          </a:p>
        </p:txBody>
      </p:sp>
      <p:sp>
        <p:nvSpPr>
          <p:cNvPr id="22" name="TextBox 22"/>
          <p:cNvSpPr txBox="1"/>
          <p:nvPr/>
        </p:nvSpPr>
        <p:spPr>
          <a:xfrm>
            <a:off x="1028700" y="271431"/>
            <a:ext cx="13633024" cy="892175"/>
          </a:xfrm>
          <a:prstGeom prst="rect">
            <a:avLst/>
          </a:prstGeom>
        </p:spPr>
        <p:txBody>
          <a:bodyPr lIns="0" tIns="0" rIns="0" bIns="0" rtlCol="0" anchor="t">
            <a:spAutoFit/>
          </a:bodyPr>
          <a:lstStyle/>
          <a:p>
            <a:pPr algn="l">
              <a:lnSpc>
                <a:spcPts val="7000"/>
              </a:lnSpc>
              <a:spcBef>
                <a:spcPct val="0"/>
              </a:spcBef>
            </a:pPr>
            <a:r>
              <a:rPr lang="en-US" sz="5000" b="1">
                <a:solidFill>
                  <a:srgbClr val="000000"/>
                </a:solidFill>
                <a:latin typeface="Times New Roman Bold"/>
                <a:ea typeface="Times New Roman Bold"/>
                <a:cs typeface="Times New Roman Bold"/>
                <a:sym typeface="Times New Roman Bold"/>
              </a:rPr>
              <a:t>The Loyalty Brain: Real-Time Prediction Engine</a:t>
            </a:r>
          </a:p>
        </p:txBody>
      </p:sp>
      <p:sp>
        <p:nvSpPr>
          <p:cNvPr id="23" name="TextBox 23"/>
          <p:cNvSpPr txBox="1"/>
          <p:nvPr/>
        </p:nvSpPr>
        <p:spPr>
          <a:xfrm>
            <a:off x="12370274" y="1620606"/>
            <a:ext cx="4546126" cy="1041824"/>
          </a:xfrm>
          <a:prstGeom prst="rect">
            <a:avLst/>
          </a:prstGeom>
        </p:spPr>
        <p:txBody>
          <a:bodyPr wrap="square"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Our Solution: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Real-Time Loyalty Brain</a:t>
            </a:r>
          </a:p>
        </p:txBody>
      </p:sp>
      <p:sp>
        <p:nvSpPr>
          <p:cNvPr id="24" name="TextBox 24"/>
          <p:cNvSpPr txBox="1"/>
          <p:nvPr/>
        </p:nvSpPr>
        <p:spPr>
          <a:xfrm>
            <a:off x="11724083" y="3963138"/>
            <a:ext cx="2885516" cy="1106072"/>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Predict Behavior</a:t>
            </a:r>
          </a:p>
        </p:txBody>
      </p:sp>
      <p:sp>
        <p:nvSpPr>
          <p:cNvPr id="25" name="TextBox 25"/>
          <p:cNvSpPr txBox="1"/>
          <p:nvPr/>
        </p:nvSpPr>
        <p:spPr>
          <a:xfrm>
            <a:off x="14417212" y="4172408"/>
            <a:ext cx="3012307" cy="1099820"/>
          </a:xfrm>
          <a:prstGeom prst="rect">
            <a:avLst/>
          </a:prstGeom>
        </p:spPr>
        <p:txBody>
          <a:bodyPr lIns="0" tIns="0" rIns="0" bIns="0" rtlCol="0" anchor="t">
            <a:spAutoFit/>
          </a:bodyPr>
          <a:lstStyle/>
          <a:p>
            <a:pPr algn="ctr">
              <a:lnSpc>
                <a:spcPts val="4480"/>
              </a:lnSpc>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Personalize Offers</a:t>
            </a:r>
          </a:p>
        </p:txBody>
      </p:sp>
      <p:sp>
        <p:nvSpPr>
          <p:cNvPr id="26" name="TextBox 26"/>
          <p:cNvSpPr txBox="1"/>
          <p:nvPr/>
        </p:nvSpPr>
        <p:spPr>
          <a:xfrm>
            <a:off x="13126693" y="5934026"/>
            <a:ext cx="3012307" cy="1099820"/>
          </a:xfrm>
          <a:prstGeom prst="rect">
            <a:avLst/>
          </a:prstGeom>
        </p:spPr>
        <p:txBody>
          <a:bodyPr lIns="0" tIns="0" rIns="0" bIns="0" rtlCol="0" anchor="t">
            <a:spAutoFit/>
          </a:bodyPr>
          <a:lstStyle/>
          <a:p>
            <a:pPr algn="ctr">
              <a:lnSpc>
                <a:spcPts val="4480"/>
              </a:lnSpc>
            </a:pPr>
            <a:r>
              <a:rPr lang="en-US" sz="3200" b="1" dirty="0">
                <a:solidFill>
                  <a:srgbClr val="000000"/>
                </a:solidFill>
                <a:latin typeface="Times New Roman" panose="02020603050405020304" pitchFamily="18" charset="0"/>
                <a:ea typeface="Canva Sans Bold"/>
                <a:cs typeface="Times New Roman" panose="02020603050405020304" pitchFamily="18" charset="0"/>
                <a:sym typeface="Canva Sans Bold"/>
              </a:rPr>
              <a:t>Engage before they leave</a:t>
            </a:r>
          </a:p>
        </p:txBody>
      </p:sp>
      <p:sp>
        <p:nvSpPr>
          <p:cNvPr id="27" name="TextBox 27"/>
          <p:cNvSpPr txBox="1"/>
          <p:nvPr/>
        </p:nvSpPr>
        <p:spPr>
          <a:xfrm>
            <a:off x="3611669" y="1620606"/>
            <a:ext cx="4694131" cy="1041824"/>
          </a:xfrm>
          <a:prstGeom prst="rect">
            <a:avLst/>
          </a:prstGeom>
        </p:spPr>
        <p:txBody>
          <a:bodyPr wrap="square"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The Problem: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Today's Reactive Loyalty</a:t>
            </a:r>
          </a:p>
        </p:txBody>
      </p:sp>
      <p:sp>
        <p:nvSpPr>
          <p:cNvPr id="28" name="TextBox 28"/>
          <p:cNvSpPr txBox="1"/>
          <p:nvPr/>
        </p:nvSpPr>
        <p:spPr>
          <a:xfrm>
            <a:off x="1680249" y="2993788"/>
            <a:ext cx="8439008" cy="2130904"/>
          </a:xfrm>
          <a:prstGeom prst="rect">
            <a:avLst/>
          </a:prstGeom>
        </p:spPr>
        <p:txBody>
          <a:bodyPr lIns="0" tIns="0" rIns="0" bIns="0" rtlCol="0" anchor="t">
            <a:spAutoFit/>
          </a:bodyPr>
          <a:lstStyle/>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Loyalty works as simple transactional earn-and-burn</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No real understanding of customer intent or lifecycle state</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Points awarded without insight into predicted value or churn risk</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Missing early-warning system for at-risk customers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Decisions based on historical patterns, not forward predictions</a:t>
            </a:r>
          </a:p>
          <a:p>
            <a:pPr algn="just">
              <a:lnSpc>
                <a:spcPts val="2800"/>
              </a:lnSpc>
            </a:pPr>
            <a:endParaRPr lang="en-US" sz="2000" b="1" dirty="0">
              <a:solidFill>
                <a:srgbClr val="FFFFFF"/>
              </a:solidFill>
              <a:latin typeface="Canva Sans Bold"/>
              <a:ea typeface="Canva Sans Bold"/>
              <a:cs typeface="Canva Sans Bold"/>
              <a:sym typeface="Canva Sans Bold"/>
            </a:endParaRPr>
          </a:p>
        </p:txBody>
      </p:sp>
      <p:sp>
        <p:nvSpPr>
          <p:cNvPr id="29" name="Freeform 29"/>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8"/>
            <a:stretch>
              <a:fillRect t="-11621" b="-7994"/>
            </a:stretch>
          </a:blipFill>
        </p:spPr>
        <p:txBody>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1878" y="5616052"/>
            <a:ext cx="9301502" cy="2122136"/>
            <a:chOff x="0" y="0"/>
            <a:chExt cx="2449778" cy="558916"/>
          </a:xfrm>
        </p:grpSpPr>
        <p:sp>
          <p:nvSpPr>
            <p:cNvPr id="3" name="Freeform 3"/>
            <p:cNvSpPr/>
            <p:nvPr/>
          </p:nvSpPr>
          <p:spPr>
            <a:xfrm>
              <a:off x="0" y="0"/>
              <a:ext cx="2449778" cy="558916"/>
            </a:xfrm>
            <a:custGeom>
              <a:avLst/>
              <a:gdLst/>
              <a:ahLst/>
              <a:cxnLst/>
              <a:rect l="l" t="t" r="r" b="b"/>
              <a:pathLst>
                <a:path w="2449778" h="558916">
                  <a:moveTo>
                    <a:pt x="24970" y="0"/>
                  </a:moveTo>
                  <a:lnTo>
                    <a:pt x="2424808" y="0"/>
                  </a:lnTo>
                  <a:cubicBezTo>
                    <a:pt x="2431431" y="0"/>
                    <a:pt x="2437782" y="2631"/>
                    <a:pt x="2442465" y="7314"/>
                  </a:cubicBezTo>
                  <a:cubicBezTo>
                    <a:pt x="2447148" y="11996"/>
                    <a:pt x="2449778" y="18347"/>
                    <a:pt x="2449778" y="24970"/>
                  </a:cubicBezTo>
                  <a:lnTo>
                    <a:pt x="2449778" y="533947"/>
                  </a:lnTo>
                  <a:cubicBezTo>
                    <a:pt x="2449778" y="540569"/>
                    <a:pt x="2447148" y="546920"/>
                    <a:pt x="2442465" y="551603"/>
                  </a:cubicBezTo>
                  <a:cubicBezTo>
                    <a:pt x="2437782" y="556286"/>
                    <a:pt x="2431431" y="558916"/>
                    <a:pt x="2424808" y="558916"/>
                  </a:cubicBezTo>
                  <a:lnTo>
                    <a:pt x="24970" y="558916"/>
                  </a:lnTo>
                  <a:cubicBezTo>
                    <a:pt x="18347" y="558916"/>
                    <a:pt x="11996" y="556286"/>
                    <a:pt x="7314" y="551603"/>
                  </a:cubicBezTo>
                  <a:cubicBezTo>
                    <a:pt x="2631" y="546920"/>
                    <a:pt x="0" y="540569"/>
                    <a:pt x="0" y="533947"/>
                  </a:cubicBezTo>
                  <a:lnTo>
                    <a:pt x="0" y="24970"/>
                  </a:lnTo>
                  <a:cubicBezTo>
                    <a:pt x="0" y="18347"/>
                    <a:pt x="2631" y="11996"/>
                    <a:pt x="7314" y="7314"/>
                  </a:cubicBezTo>
                  <a:cubicBezTo>
                    <a:pt x="11996" y="2631"/>
                    <a:pt x="18347" y="0"/>
                    <a:pt x="24970" y="0"/>
                  </a:cubicBezTo>
                  <a:close/>
                </a:path>
              </a:pathLst>
            </a:custGeom>
            <a:solidFill>
              <a:srgbClr val="FE6007"/>
            </a:solidFill>
            <a:ln w="9525" cap="rnd">
              <a:solidFill>
                <a:srgbClr val="000000"/>
              </a:solidFill>
              <a:prstDash val="solid"/>
              <a:round/>
            </a:ln>
          </p:spPr>
          <p:txBody>
            <a:bodyPr/>
            <a:lstStyle/>
            <a:p>
              <a:endParaRPr lang="en-IN"/>
            </a:p>
          </p:txBody>
        </p:sp>
        <p:sp>
          <p:nvSpPr>
            <p:cNvPr id="4" name="TextBox 4"/>
            <p:cNvSpPr txBox="1"/>
            <p:nvPr/>
          </p:nvSpPr>
          <p:spPr>
            <a:xfrm>
              <a:off x="0" y="-57150"/>
              <a:ext cx="2449778" cy="616066"/>
            </a:xfrm>
            <a:prstGeom prst="rect">
              <a:avLst/>
            </a:prstGeom>
          </p:spPr>
          <p:txBody>
            <a:bodyPr lIns="50800" tIns="50800" rIns="50800" bIns="50800" rtlCol="0" anchor="ctr"/>
            <a:lstStyle/>
            <a:p>
              <a:pPr algn="just">
                <a:lnSpc>
                  <a:spcPts val="3079"/>
                </a:lnSpc>
              </a:pPr>
              <a:r>
                <a:rPr lang="en-US" sz="2199" dirty="0">
                  <a:solidFill>
                    <a:srgbClr val="1B2748"/>
                  </a:solidFill>
                  <a:latin typeface="Times New Roman"/>
                  <a:ea typeface="Times New Roman"/>
                  <a:cs typeface="Times New Roman"/>
                  <a:sym typeface="Times New Roman"/>
                </a:rPr>
                <a:t>Right now, loyalty tiers deliver identical rewards but customers crave personalized ones like points, item discounts, bundles, or faster delivery. A dynamic rewards engine selects the optimal incentive in real-time, learns from performance, and auto-adjusts for sales impact, low inventory, and engagement. This drives higher ROI, true personalization, and rewards that convert.</a:t>
              </a:r>
            </a:p>
          </p:txBody>
        </p:sp>
      </p:grpSp>
      <p:grpSp>
        <p:nvGrpSpPr>
          <p:cNvPr id="5" name="Group 5"/>
          <p:cNvGrpSpPr/>
          <p:nvPr/>
        </p:nvGrpSpPr>
        <p:grpSpPr>
          <a:xfrm>
            <a:off x="776893" y="8195388"/>
            <a:ext cx="16785272" cy="927514"/>
            <a:chOff x="0" y="0"/>
            <a:chExt cx="4420812" cy="244284"/>
          </a:xfrm>
        </p:grpSpPr>
        <p:sp>
          <p:nvSpPr>
            <p:cNvPr id="6" name="Freeform 6"/>
            <p:cNvSpPr/>
            <p:nvPr/>
          </p:nvSpPr>
          <p:spPr>
            <a:xfrm>
              <a:off x="0" y="0"/>
              <a:ext cx="4420812" cy="244284"/>
            </a:xfrm>
            <a:custGeom>
              <a:avLst/>
              <a:gdLst/>
              <a:ahLst/>
              <a:cxnLst/>
              <a:rect l="l" t="t" r="r" b="b"/>
              <a:pathLst>
                <a:path w="4420812" h="244284">
                  <a:moveTo>
                    <a:pt x="0" y="0"/>
                  </a:moveTo>
                  <a:lnTo>
                    <a:pt x="4420812" y="0"/>
                  </a:lnTo>
                  <a:lnTo>
                    <a:pt x="4420812" y="244284"/>
                  </a:lnTo>
                  <a:lnTo>
                    <a:pt x="0" y="244284"/>
                  </a:lnTo>
                  <a:close/>
                </a:path>
              </a:pathLst>
            </a:custGeom>
            <a:solidFill>
              <a:srgbClr val="FFFFFF"/>
            </a:solidFill>
            <a:ln w="9525" cap="sq">
              <a:solidFill>
                <a:srgbClr val="000000"/>
              </a:solidFill>
              <a:prstDash val="solid"/>
              <a:miter/>
            </a:ln>
          </p:spPr>
          <p:txBody>
            <a:bodyPr/>
            <a:lstStyle/>
            <a:p>
              <a:endParaRPr lang="en-IN"/>
            </a:p>
          </p:txBody>
        </p:sp>
        <p:sp>
          <p:nvSpPr>
            <p:cNvPr id="7" name="TextBox 7"/>
            <p:cNvSpPr txBox="1"/>
            <p:nvPr/>
          </p:nvSpPr>
          <p:spPr>
            <a:xfrm>
              <a:off x="0" y="-47625"/>
              <a:ext cx="4420812" cy="291909"/>
            </a:xfrm>
            <a:prstGeom prst="rect">
              <a:avLst/>
            </a:prstGeom>
          </p:spPr>
          <p:txBody>
            <a:bodyPr lIns="50800" tIns="50800" rIns="50800" bIns="50800" rtlCol="0" anchor="ctr"/>
            <a:lstStyle/>
            <a:p>
              <a:pPr algn="just">
                <a:lnSpc>
                  <a:spcPts val="2380"/>
                </a:lnSpc>
              </a:pPr>
              <a:r>
                <a:rPr lang="en-US" sz="1700" b="1" dirty="0">
                  <a:solidFill>
                    <a:srgbClr val="000000"/>
                  </a:solidFill>
                  <a:latin typeface="Times New Roman Bold"/>
                  <a:ea typeface="Times New Roman Bold"/>
                  <a:cs typeface="Times New Roman Bold"/>
                  <a:sym typeface="Times New Roman Bold"/>
                </a:rPr>
                <a:t>Static points and tiers limit personalization, but a real-time, behavior-driven reward engine can auto-tune incentives per customer by turning reward spend into a precision tool, boosting redemptions by 15-25%, and cutting waste on low-ROI shoppers</a:t>
              </a:r>
            </a:p>
          </p:txBody>
        </p:sp>
      </p:grpSp>
      <p:sp>
        <p:nvSpPr>
          <p:cNvPr id="8" name="Freeform 8"/>
          <p:cNvSpPr/>
          <p:nvPr/>
        </p:nvSpPr>
        <p:spPr>
          <a:xfrm>
            <a:off x="8210914" y="1264464"/>
            <a:ext cx="2864564" cy="1432282"/>
          </a:xfrm>
          <a:custGeom>
            <a:avLst/>
            <a:gdLst/>
            <a:ahLst/>
            <a:cxnLst/>
            <a:rect l="l" t="t" r="r" b="b"/>
            <a:pathLst>
              <a:path w="2864564" h="1432282">
                <a:moveTo>
                  <a:pt x="0" y="0"/>
                </a:moveTo>
                <a:lnTo>
                  <a:pt x="2864564" y="0"/>
                </a:lnTo>
                <a:lnTo>
                  <a:pt x="2864564" y="1432282"/>
                </a:lnTo>
                <a:lnTo>
                  <a:pt x="0" y="1432282"/>
                </a:lnTo>
                <a:lnTo>
                  <a:pt x="0" y="0"/>
                </a:lnTo>
                <a:close/>
              </a:path>
            </a:pathLst>
          </a:custGeom>
          <a:blipFill>
            <a:blip r:embed="rId2"/>
            <a:stretch>
              <a:fillRect/>
            </a:stretch>
          </a:blipFill>
        </p:spPr>
        <p:txBody>
          <a:bodyPr/>
          <a:lstStyle/>
          <a:p>
            <a:endParaRPr lang="en-IN"/>
          </a:p>
        </p:txBody>
      </p:sp>
      <p:sp>
        <p:nvSpPr>
          <p:cNvPr id="9" name="Freeform 9"/>
          <p:cNvSpPr/>
          <p:nvPr/>
        </p:nvSpPr>
        <p:spPr>
          <a:xfrm>
            <a:off x="11075478" y="1345116"/>
            <a:ext cx="6294043" cy="1519299"/>
          </a:xfrm>
          <a:custGeom>
            <a:avLst/>
            <a:gdLst/>
            <a:ahLst/>
            <a:cxnLst/>
            <a:rect l="l" t="t" r="r" b="b"/>
            <a:pathLst>
              <a:path w="6294043" h="1519299">
                <a:moveTo>
                  <a:pt x="0" y="0"/>
                </a:moveTo>
                <a:lnTo>
                  <a:pt x="6294044" y="0"/>
                </a:lnTo>
                <a:lnTo>
                  <a:pt x="6294044" y="1519298"/>
                </a:lnTo>
                <a:lnTo>
                  <a:pt x="0" y="15192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a:off x="14381911" y="4240694"/>
            <a:ext cx="3215704" cy="2404904"/>
            <a:chOff x="0" y="0"/>
            <a:chExt cx="901763" cy="674395"/>
          </a:xfrm>
        </p:grpSpPr>
        <p:sp>
          <p:nvSpPr>
            <p:cNvPr id="11" name="Freeform 11"/>
            <p:cNvSpPr/>
            <p:nvPr/>
          </p:nvSpPr>
          <p:spPr>
            <a:xfrm>
              <a:off x="0" y="0"/>
              <a:ext cx="901763" cy="674395"/>
            </a:xfrm>
            <a:custGeom>
              <a:avLst/>
              <a:gdLst/>
              <a:ahLst/>
              <a:cxnLst/>
              <a:rect l="l" t="t" r="r" b="b"/>
              <a:pathLst>
                <a:path w="901763" h="674395">
                  <a:moveTo>
                    <a:pt x="450882" y="0"/>
                  </a:moveTo>
                  <a:cubicBezTo>
                    <a:pt x="201867" y="0"/>
                    <a:pt x="0" y="150968"/>
                    <a:pt x="0" y="337197"/>
                  </a:cubicBezTo>
                  <a:cubicBezTo>
                    <a:pt x="0" y="523426"/>
                    <a:pt x="201867" y="674395"/>
                    <a:pt x="450882" y="674395"/>
                  </a:cubicBezTo>
                  <a:cubicBezTo>
                    <a:pt x="699897" y="674395"/>
                    <a:pt x="901763" y="523426"/>
                    <a:pt x="901763" y="337197"/>
                  </a:cubicBezTo>
                  <a:cubicBezTo>
                    <a:pt x="901763" y="150968"/>
                    <a:pt x="699897" y="0"/>
                    <a:pt x="450882" y="0"/>
                  </a:cubicBezTo>
                  <a:close/>
                </a:path>
              </a:pathLst>
            </a:custGeom>
            <a:solidFill>
              <a:srgbClr val="C2A603"/>
            </a:solidFill>
          </p:spPr>
          <p:txBody>
            <a:bodyPr/>
            <a:lstStyle/>
            <a:p>
              <a:endParaRPr lang="en-IN"/>
            </a:p>
          </p:txBody>
        </p:sp>
        <p:sp>
          <p:nvSpPr>
            <p:cNvPr id="12" name="TextBox 12"/>
            <p:cNvSpPr txBox="1"/>
            <p:nvPr/>
          </p:nvSpPr>
          <p:spPr>
            <a:xfrm>
              <a:off x="84540" y="15599"/>
              <a:ext cx="732683" cy="595571"/>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2596270" y="3141548"/>
            <a:ext cx="2998815" cy="2107072"/>
            <a:chOff x="0" y="0"/>
            <a:chExt cx="842357" cy="591869"/>
          </a:xfrm>
        </p:grpSpPr>
        <p:sp>
          <p:nvSpPr>
            <p:cNvPr id="14" name="Freeform 14"/>
            <p:cNvSpPr/>
            <p:nvPr/>
          </p:nvSpPr>
          <p:spPr>
            <a:xfrm>
              <a:off x="0" y="0"/>
              <a:ext cx="842357" cy="591869"/>
            </a:xfrm>
            <a:custGeom>
              <a:avLst/>
              <a:gdLst/>
              <a:ahLst/>
              <a:cxnLst/>
              <a:rect l="l" t="t" r="r" b="b"/>
              <a:pathLst>
                <a:path w="842357" h="591869">
                  <a:moveTo>
                    <a:pt x="421178" y="0"/>
                  </a:moveTo>
                  <a:cubicBezTo>
                    <a:pt x="188568" y="0"/>
                    <a:pt x="0" y="132494"/>
                    <a:pt x="0" y="295935"/>
                  </a:cubicBezTo>
                  <a:cubicBezTo>
                    <a:pt x="0" y="459375"/>
                    <a:pt x="188568" y="591869"/>
                    <a:pt x="421178" y="591869"/>
                  </a:cubicBezTo>
                  <a:cubicBezTo>
                    <a:pt x="653789" y="591869"/>
                    <a:pt x="842357" y="459375"/>
                    <a:pt x="842357" y="295935"/>
                  </a:cubicBezTo>
                  <a:cubicBezTo>
                    <a:pt x="842357" y="132494"/>
                    <a:pt x="653789" y="0"/>
                    <a:pt x="421178" y="0"/>
                  </a:cubicBezTo>
                  <a:close/>
                </a:path>
              </a:pathLst>
            </a:custGeom>
            <a:solidFill>
              <a:srgbClr val="B29905"/>
            </a:solidFill>
          </p:spPr>
          <p:txBody>
            <a:bodyPr/>
            <a:lstStyle/>
            <a:p>
              <a:endParaRPr lang="en-IN"/>
            </a:p>
          </p:txBody>
        </p:sp>
        <p:sp>
          <p:nvSpPr>
            <p:cNvPr id="15" name="TextBox 15"/>
            <p:cNvSpPr txBox="1"/>
            <p:nvPr/>
          </p:nvSpPr>
          <p:spPr>
            <a:xfrm>
              <a:off x="78971" y="7863"/>
              <a:ext cx="684415" cy="528519"/>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17188825" y="9210675"/>
            <a:ext cx="293350"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25</a:t>
            </a:r>
          </a:p>
        </p:txBody>
      </p:sp>
      <p:sp>
        <p:nvSpPr>
          <p:cNvPr id="17" name="TextBox 17"/>
          <p:cNvSpPr txBox="1"/>
          <p:nvPr/>
        </p:nvSpPr>
        <p:spPr>
          <a:xfrm>
            <a:off x="1033730" y="271431"/>
            <a:ext cx="5599231" cy="892175"/>
          </a:xfrm>
          <a:prstGeom prst="rect">
            <a:avLst/>
          </a:prstGeom>
        </p:spPr>
        <p:txBody>
          <a:bodyPr lIns="0" tIns="0" rIns="0" bIns="0" rtlCol="0" anchor="t">
            <a:spAutoFit/>
          </a:bodyPr>
          <a:lstStyle/>
          <a:p>
            <a:pPr algn="l">
              <a:lnSpc>
                <a:spcPts val="7000"/>
              </a:lnSpc>
              <a:spcBef>
                <a:spcPct val="0"/>
              </a:spcBef>
            </a:pPr>
            <a:r>
              <a:rPr lang="en-US" sz="5000" b="1">
                <a:solidFill>
                  <a:srgbClr val="000000"/>
                </a:solidFill>
                <a:latin typeface="Times New Roman Bold"/>
                <a:ea typeface="Times New Roman Bold"/>
                <a:cs typeface="Times New Roman Bold"/>
                <a:sym typeface="Times New Roman Bold"/>
              </a:rPr>
              <a:t>The Rewards Brain</a:t>
            </a:r>
          </a:p>
        </p:txBody>
      </p:sp>
      <p:sp>
        <p:nvSpPr>
          <p:cNvPr id="18" name="TextBox 18"/>
          <p:cNvSpPr txBox="1"/>
          <p:nvPr/>
        </p:nvSpPr>
        <p:spPr>
          <a:xfrm>
            <a:off x="11208556" y="1554108"/>
            <a:ext cx="5936444" cy="1041824"/>
          </a:xfrm>
          <a:prstGeom prst="rect">
            <a:avLst/>
          </a:prstGeom>
        </p:spPr>
        <p:txBody>
          <a:bodyPr wrap="square"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Our Solution: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Dynamic Reward Orchestration</a:t>
            </a:r>
          </a:p>
        </p:txBody>
      </p:sp>
      <p:sp>
        <p:nvSpPr>
          <p:cNvPr id="19" name="TextBox 19"/>
          <p:cNvSpPr txBox="1"/>
          <p:nvPr/>
        </p:nvSpPr>
        <p:spPr>
          <a:xfrm>
            <a:off x="15052495" y="4707419"/>
            <a:ext cx="2227876" cy="141732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Category &amp; Elasticity Tuning</a:t>
            </a:r>
          </a:p>
        </p:txBody>
      </p:sp>
      <p:grpSp>
        <p:nvGrpSpPr>
          <p:cNvPr id="20" name="Group 20"/>
          <p:cNvGrpSpPr/>
          <p:nvPr/>
        </p:nvGrpSpPr>
        <p:grpSpPr>
          <a:xfrm>
            <a:off x="10625877" y="4240694"/>
            <a:ext cx="3218512" cy="2404904"/>
            <a:chOff x="0" y="0"/>
            <a:chExt cx="902550" cy="674395"/>
          </a:xfrm>
        </p:grpSpPr>
        <p:sp>
          <p:nvSpPr>
            <p:cNvPr id="21" name="Freeform 21"/>
            <p:cNvSpPr/>
            <p:nvPr/>
          </p:nvSpPr>
          <p:spPr>
            <a:xfrm>
              <a:off x="0" y="0"/>
              <a:ext cx="902550" cy="674395"/>
            </a:xfrm>
            <a:custGeom>
              <a:avLst/>
              <a:gdLst/>
              <a:ahLst/>
              <a:cxnLst/>
              <a:rect l="l" t="t" r="r" b="b"/>
              <a:pathLst>
                <a:path w="902550" h="674395">
                  <a:moveTo>
                    <a:pt x="451275" y="0"/>
                  </a:moveTo>
                  <a:cubicBezTo>
                    <a:pt x="202043" y="0"/>
                    <a:pt x="0" y="150968"/>
                    <a:pt x="0" y="337197"/>
                  </a:cubicBezTo>
                  <a:cubicBezTo>
                    <a:pt x="0" y="523426"/>
                    <a:pt x="202043" y="674395"/>
                    <a:pt x="451275" y="674395"/>
                  </a:cubicBezTo>
                  <a:cubicBezTo>
                    <a:pt x="700508" y="674395"/>
                    <a:pt x="902550" y="523426"/>
                    <a:pt x="902550" y="337197"/>
                  </a:cubicBezTo>
                  <a:cubicBezTo>
                    <a:pt x="902550" y="150968"/>
                    <a:pt x="700508" y="0"/>
                    <a:pt x="451275" y="0"/>
                  </a:cubicBezTo>
                  <a:close/>
                </a:path>
              </a:pathLst>
            </a:custGeom>
            <a:solidFill>
              <a:srgbClr val="FEE134"/>
            </a:solidFill>
          </p:spPr>
          <p:txBody>
            <a:bodyPr/>
            <a:lstStyle/>
            <a:p>
              <a:endParaRPr lang="en-IN"/>
            </a:p>
          </p:txBody>
        </p:sp>
        <p:sp>
          <p:nvSpPr>
            <p:cNvPr id="22" name="TextBox 22"/>
            <p:cNvSpPr txBox="1"/>
            <p:nvPr/>
          </p:nvSpPr>
          <p:spPr>
            <a:xfrm>
              <a:off x="84614" y="15599"/>
              <a:ext cx="733322" cy="595571"/>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a:off x="12596270" y="5616052"/>
            <a:ext cx="2998815" cy="2122136"/>
            <a:chOff x="0" y="0"/>
            <a:chExt cx="842357" cy="596101"/>
          </a:xfrm>
        </p:grpSpPr>
        <p:sp>
          <p:nvSpPr>
            <p:cNvPr id="24" name="Freeform 24"/>
            <p:cNvSpPr/>
            <p:nvPr/>
          </p:nvSpPr>
          <p:spPr>
            <a:xfrm>
              <a:off x="0" y="0"/>
              <a:ext cx="842357" cy="596101"/>
            </a:xfrm>
            <a:custGeom>
              <a:avLst/>
              <a:gdLst/>
              <a:ahLst/>
              <a:cxnLst/>
              <a:rect l="l" t="t" r="r" b="b"/>
              <a:pathLst>
                <a:path w="842357" h="596101">
                  <a:moveTo>
                    <a:pt x="421178" y="0"/>
                  </a:moveTo>
                  <a:cubicBezTo>
                    <a:pt x="188568" y="0"/>
                    <a:pt x="0" y="133442"/>
                    <a:pt x="0" y="298050"/>
                  </a:cubicBezTo>
                  <a:cubicBezTo>
                    <a:pt x="0" y="462659"/>
                    <a:pt x="188568" y="596101"/>
                    <a:pt x="421178" y="596101"/>
                  </a:cubicBezTo>
                  <a:cubicBezTo>
                    <a:pt x="653789" y="596101"/>
                    <a:pt x="842357" y="462659"/>
                    <a:pt x="842357" y="298050"/>
                  </a:cubicBezTo>
                  <a:cubicBezTo>
                    <a:pt x="842357" y="133442"/>
                    <a:pt x="653789" y="0"/>
                    <a:pt x="421178" y="0"/>
                  </a:cubicBezTo>
                  <a:close/>
                </a:path>
              </a:pathLst>
            </a:custGeom>
            <a:solidFill>
              <a:srgbClr val="E1C106"/>
            </a:solidFill>
          </p:spPr>
          <p:txBody>
            <a:bodyPr/>
            <a:lstStyle/>
            <a:p>
              <a:endParaRPr lang="en-IN"/>
            </a:p>
          </p:txBody>
        </p:sp>
        <p:sp>
          <p:nvSpPr>
            <p:cNvPr id="25" name="TextBox 25"/>
            <p:cNvSpPr txBox="1"/>
            <p:nvPr/>
          </p:nvSpPr>
          <p:spPr>
            <a:xfrm>
              <a:off x="78971" y="8259"/>
              <a:ext cx="684415" cy="531957"/>
            </a:xfrm>
            <a:prstGeom prst="rect">
              <a:avLst/>
            </a:prstGeom>
          </p:spPr>
          <p:txBody>
            <a:bodyPr lIns="50800" tIns="50800" rIns="50800" bIns="50800" rtlCol="0" anchor="ctr"/>
            <a:lstStyle/>
            <a:p>
              <a:pPr algn="ctr">
                <a:lnSpc>
                  <a:spcPts val="2800"/>
                </a:lnSpc>
              </a:pPr>
              <a:endParaRPr/>
            </a:p>
          </p:txBody>
        </p:sp>
      </p:grpSp>
      <p:sp>
        <p:nvSpPr>
          <p:cNvPr id="26" name="TextBox 26"/>
          <p:cNvSpPr txBox="1"/>
          <p:nvPr/>
        </p:nvSpPr>
        <p:spPr>
          <a:xfrm>
            <a:off x="12785823" y="6178010"/>
            <a:ext cx="2619710"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Reward Personalization</a:t>
            </a:r>
          </a:p>
        </p:txBody>
      </p:sp>
      <p:sp>
        <p:nvSpPr>
          <p:cNvPr id="27" name="TextBox 27"/>
          <p:cNvSpPr txBox="1"/>
          <p:nvPr/>
        </p:nvSpPr>
        <p:spPr>
          <a:xfrm>
            <a:off x="12596270" y="3437028"/>
            <a:ext cx="3104038" cy="141732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Auto-</a:t>
            </a:r>
          </a:p>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Optimizing </a:t>
            </a:r>
          </a:p>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Rules</a:t>
            </a:r>
          </a:p>
        </p:txBody>
      </p:sp>
      <p:sp>
        <p:nvSpPr>
          <p:cNvPr id="28" name="TextBox 28"/>
          <p:cNvSpPr txBox="1"/>
          <p:nvPr/>
        </p:nvSpPr>
        <p:spPr>
          <a:xfrm>
            <a:off x="11127855" y="4707419"/>
            <a:ext cx="2012042" cy="141732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Behavior-Based Scoring</a:t>
            </a:r>
          </a:p>
        </p:txBody>
      </p:sp>
      <p:sp>
        <p:nvSpPr>
          <p:cNvPr id="29" name="Freeform 29"/>
          <p:cNvSpPr/>
          <p:nvPr/>
        </p:nvSpPr>
        <p:spPr>
          <a:xfrm>
            <a:off x="2719596" y="1512303"/>
            <a:ext cx="5759271" cy="1390212"/>
          </a:xfrm>
          <a:custGeom>
            <a:avLst/>
            <a:gdLst/>
            <a:ahLst/>
            <a:cxnLst/>
            <a:rect l="l" t="t" r="r" b="b"/>
            <a:pathLst>
              <a:path w="5759271" h="1390212">
                <a:moveTo>
                  <a:pt x="0" y="0"/>
                </a:moveTo>
                <a:lnTo>
                  <a:pt x="5759271" y="0"/>
                </a:lnTo>
                <a:lnTo>
                  <a:pt x="5759271" y="1390211"/>
                </a:lnTo>
                <a:lnTo>
                  <a:pt x="0" y="1390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30" name="Freeform 30"/>
          <p:cNvSpPr/>
          <p:nvPr/>
        </p:nvSpPr>
        <p:spPr>
          <a:xfrm>
            <a:off x="1033730" y="3102539"/>
            <a:ext cx="8857797" cy="2316572"/>
          </a:xfrm>
          <a:custGeom>
            <a:avLst/>
            <a:gdLst/>
            <a:ahLst/>
            <a:cxnLst/>
            <a:rect l="l" t="t" r="r" b="b"/>
            <a:pathLst>
              <a:path w="8857797" h="2316572">
                <a:moveTo>
                  <a:pt x="0" y="0"/>
                </a:moveTo>
                <a:lnTo>
                  <a:pt x="8857797" y="0"/>
                </a:lnTo>
                <a:lnTo>
                  <a:pt x="8857797" y="2316572"/>
                </a:lnTo>
                <a:lnTo>
                  <a:pt x="0" y="2316572"/>
                </a:lnTo>
                <a:lnTo>
                  <a:pt x="0" y="0"/>
                </a:lnTo>
                <a:close/>
              </a:path>
            </a:pathLst>
          </a:custGeom>
          <a:blipFill>
            <a:blip r:embed="rId7"/>
            <a:stretch>
              <a:fillRect t="-834" b="-15548"/>
            </a:stretch>
          </a:blipFill>
        </p:spPr>
        <p:txBody>
          <a:bodyPr/>
          <a:lstStyle/>
          <a:p>
            <a:endParaRPr lang="en-IN"/>
          </a:p>
        </p:txBody>
      </p:sp>
      <p:sp>
        <p:nvSpPr>
          <p:cNvPr id="31" name="TextBox 31"/>
          <p:cNvSpPr txBox="1"/>
          <p:nvPr/>
        </p:nvSpPr>
        <p:spPr>
          <a:xfrm>
            <a:off x="2847420" y="1610621"/>
            <a:ext cx="5363493" cy="1041824"/>
          </a:xfrm>
          <a:prstGeom prst="rect">
            <a:avLst/>
          </a:prstGeom>
        </p:spPr>
        <p:txBody>
          <a:bodyPr wrap="square"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The Problem: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Static Rewards for Everyone</a:t>
            </a:r>
          </a:p>
        </p:txBody>
      </p:sp>
      <p:sp>
        <p:nvSpPr>
          <p:cNvPr id="32" name="TextBox 32"/>
          <p:cNvSpPr txBox="1"/>
          <p:nvPr/>
        </p:nvSpPr>
        <p:spPr>
          <a:xfrm>
            <a:off x="1113511" y="3109864"/>
            <a:ext cx="8698236" cy="2489977"/>
          </a:xfrm>
          <a:prstGeom prst="rect">
            <a:avLst/>
          </a:prstGeom>
        </p:spPr>
        <p:txBody>
          <a:bodyPr lIns="0" tIns="0" rIns="0" bIns="0" rtlCol="0" anchor="t">
            <a:spAutoFit/>
          </a:bodyPr>
          <a:lstStyle/>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All customers in same tier receive identical rewards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One-size-fits-all points system ignores individual preferences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Rewards don't account for customer value, sensitivity, or elasticity</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Manual calendar-based planning, not data-driven optimization</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Misaligned incentives waste budget on low-ROI customers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No feedback loop to adjust based on performance</a:t>
            </a:r>
          </a:p>
          <a:p>
            <a:pPr algn="just">
              <a:lnSpc>
                <a:spcPts val="2800"/>
              </a:lnSpc>
            </a:pPr>
            <a:endParaRPr lang="en-US" sz="2000" b="1" dirty="0">
              <a:solidFill>
                <a:srgbClr val="FFFFFF"/>
              </a:solidFill>
              <a:latin typeface="Canva Sans Bold"/>
              <a:ea typeface="Canva Sans Bold"/>
              <a:cs typeface="Canva Sans Bold"/>
              <a:sym typeface="Canva Sans Bold"/>
            </a:endParaRPr>
          </a:p>
        </p:txBody>
      </p:sp>
      <p:sp>
        <p:nvSpPr>
          <p:cNvPr id="33" name="Freeform 33"/>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8"/>
            <a:stretch>
              <a:fillRect t="-11621" b="-7994"/>
            </a:stretch>
          </a:blipFill>
        </p:spPr>
        <p:txBody>
          <a:bodyP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891" y="5924802"/>
            <a:ext cx="9301502" cy="1748992"/>
            <a:chOff x="0" y="0"/>
            <a:chExt cx="2449778" cy="460640"/>
          </a:xfrm>
        </p:grpSpPr>
        <p:sp>
          <p:nvSpPr>
            <p:cNvPr id="3" name="Freeform 3"/>
            <p:cNvSpPr/>
            <p:nvPr/>
          </p:nvSpPr>
          <p:spPr>
            <a:xfrm>
              <a:off x="0" y="0"/>
              <a:ext cx="2449778" cy="460640"/>
            </a:xfrm>
            <a:custGeom>
              <a:avLst/>
              <a:gdLst/>
              <a:ahLst/>
              <a:cxnLst/>
              <a:rect l="l" t="t" r="r" b="b"/>
              <a:pathLst>
                <a:path w="2449778" h="460640">
                  <a:moveTo>
                    <a:pt x="24970" y="0"/>
                  </a:moveTo>
                  <a:lnTo>
                    <a:pt x="2424808" y="0"/>
                  </a:lnTo>
                  <a:cubicBezTo>
                    <a:pt x="2431431" y="0"/>
                    <a:pt x="2437782" y="2631"/>
                    <a:pt x="2442465" y="7314"/>
                  </a:cubicBezTo>
                  <a:cubicBezTo>
                    <a:pt x="2447148" y="11996"/>
                    <a:pt x="2449778" y="18347"/>
                    <a:pt x="2449778" y="24970"/>
                  </a:cubicBezTo>
                  <a:lnTo>
                    <a:pt x="2449778" y="435670"/>
                  </a:lnTo>
                  <a:cubicBezTo>
                    <a:pt x="2449778" y="442292"/>
                    <a:pt x="2447148" y="448644"/>
                    <a:pt x="2442465" y="453326"/>
                  </a:cubicBezTo>
                  <a:cubicBezTo>
                    <a:pt x="2437782" y="458009"/>
                    <a:pt x="2431431" y="460640"/>
                    <a:pt x="2424808" y="460640"/>
                  </a:cubicBezTo>
                  <a:lnTo>
                    <a:pt x="24970" y="460640"/>
                  </a:lnTo>
                  <a:cubicBezTo>
                    <a:pt x="18347" y="460640"/>
                    <a:pt x="11996" y="458009"/>
                    <a:pt x="7314" y="453326"/>
                  </a:cubicBezTo>
                  <a:cubicBezTo>
                    <a:pt x="2631" y="448644"/>
                    <a:pt x="0" y="442292"/>
                    <a:pt x="0" y="435670"/>
                  </a:cubicBezTo>
                  <a:lnTo>
                    <a:pt x="0" y="24970"/>
                  </a:lnTo>
                  <a:cubicBezTo>
                    <a:pt x="0" y="18347"/>
                    <a:pt x="2631" y="11996"/>
                    <a:pt x="7314" y="7314"/>
                  </a:cubicBezTo>
                  <a:cubicBezTo>
                    <a:pt x="11996" y="2631"/>
                    <a:pt x="18347" y="0"/>
                    <a:pt x="24970" y="0"/>
                  </a:cubicBezTo>
                  <a:close/>
                </a:path>
              </a:pathLst>
            </a:custGeom>
            <a:solidFill>
              <a:srgbClr val="FE6007"/>
            </a:solidFill>
            <a:ln w="9525" cap="rnd">
              <a:solidFill>
                <a:srgbClr val="000000"/>
              </a:solidFill>
              <a:prstDash val="solid"/>
              <a:round/>
            </a:ln>
          </p:spPr>
          <p:txBody>
            <a:bodyPr/>
            <a:lstStyle/>
            <a:p>
              <a:endParaRPr lang="en-IN"/>
            </a:p>
          </p:txBody>
        </p:sp>
        <p:sp>
          <p:nvSpPr>
            <p:cNvPr id="4" name="TextBox 4"/>
            <p:cNvSpPr txBox="1"/>
            <p:nvPr/>
          </p:nvSpPr>
          <p:spPr>
            <a:xfrm>
              <a:off x="0" y="-66675"/>
              <a:ext cx="2449778" cy="527315"/>
            </a:xfrm>
            <a:prstGeom prst="rect">
              <a:avLst/>
            </a:prstGeom>
          </p:spPr>
          <p:txBody>
            <a:bodyPr lIns="50800" tIns="50800" rIns="50800" bIns="50800" rtlCol="0" anchor="ctr"/>
            <a:lstStyle/>
            <a:p>
              <a:pPr algn="just">
                <a:lnSpc>
                  <a:spcPts val="3219"/>
                </a:lnSpc>
              </a:pPr>
              <a:r>
                <a:rPr lang="en-US" sz="2299">
                  <a:solidFill>
                    <a:srgbClr val="1B2748"/>
                  </a:solidFill>
                  <a:latin typeface="Times New Roman"/>
                  <a:ea typeface="Times New Roman"/>
                  <a:cs typeface="Times New Roman"/>
                  <a:sym typeface="Times New Roman"/>
                </a:rPr>
                <a:t>Households shop as units, not individuals. A household graph unifies identities, detects family moments (new baby, back-to-school), and targets total wallet growth. Result: 20-30% uplift with offers that match the real decision-maker—the family.</a:t>
              </a:r>
            </a:p>
          </p:txBody>
        </p:sp>
      </p:grpSp>
      <p:grpSp>
        <p:nvGrpSpPr>
          <p:cNvPr id="5" name="Group 5"/>
          <p:cNvGrpSpPr/>
          <p:nvPr/>
        </p:nvGrpSpPr>
        <p:grpSpPr>
          <a:xfrm>
            <a:off x="884486" y="8340959"/>
            <a:ext cx="16639580" cy="805833"/>
            <a:chOff x="0" y="0"/>
            <a:chExt cx="4382441" cy="212236"/>
          </a:xfrm>
        </p:grpSpPr>
        <p:sp>
          <p:nvSpPr>
            <p:cNvPr id="6" name="Freeform 6"/>
            <p:cNvSpPr/>
            <p:nvPr/>
          </p:nvSpPr>
          <p:spPr>
            <a:xfrm>
              <a:off x="0" y="0"/>
              <a:ext cx="4382441" cy="212236"/>
            </a:xfrm>
            <a:custGeom>
              <a:avLst/>
              <a:gdLst/>
              <a:ahLst/>
              <a:cxnLst/>
              <a:rect l="l" t="t" r="r" b="b"/>
              <a:pathLst>
                <a:path w="4382441" h="212236">
                  <a:moveTo>
                    <a:pt x="0" y="0"/>
                  </a:moveTo>
                  <a:lnTo>
                    <a:pt x="4382441" y="0"/>
                  </a:lnTo>
                  <a:lnTo>
                    <a:pt x="4382441" y="212236"/>
                  </a:lnTo>
                  <a:lnTo>
                    <a:pt x="0" y="212236"/>
                  </a:lnTo>
                  <a:close/>
                </a:path>
              </a:pathLst>
            </a:custGeom>
            <a:solidFill>
              <a:srgbClr val="FFFFFF"/>
            </a:solidFill>
            <a:ln w="9525" cap="sq">
              <a:solidFill>
                <a:srgbClr val="000000"/>
              </a:solidFill>
              <a:prstDash val="solid"/>
              <a:miter/>
            </a:ln>
          </p:spPr>
          <p:txBody>
            <a:bodyPr/>
            <a:lstStyle/>
            <a:p>
              <a:endParaRPr lang="en-IN"/>
            </a:p>
          </p:txBody>
        </p:sp>
        <p:sp>
          <p:nvSpPr>
            <p:cNvPr id="7" name="TextBox 7"/>
            <p:cNvSpPr txBox="1"/>
            <p:nvPr/>
          </p:nvSpPr>
          <p:spPr>
            <a:xfrm>
              <a:off x="0" y="-47625"/>
              <a:ext cx="4382441" cy="259861"/>
            </a:xfrm>
            <a:prstGeom prst="rect">
              <a:avLst/>
            </a:prstGeom>
          </p:spPr>
          <p:txBody>
            <a:bodyPr lIns="50800" tIns="50800" rIns="50800" bIns="50800" rtlCol="0" anchor="ctr"/>
            <a:lstStyle/>
            <a:p>
              <a:pPr algn="just">
                <a:lnSpc>
                  <a:spcPts val="2380"/>
                </a:lnSpc>
              </a:pPr>
              <a:r>
                <a:rPr lang="en-US" sz="1700" b="1">
                  <a:solidFill>
                    <a:srgbClr val="000000"/>
                  </a:solidFill>
                  <a:latin typeface="Times New Roman Bold"/>
                  <a:ea typeface="Times New Roman Bold"/>
                  <a:cs typeface="Times New Roman Bold"/>
                  <a:sym typeface="Times New Roman Bold"/>
                </a:rPr>
                <a:t>Walmart currently views shoppers as individual transactions, but household graphs reveal shared life-stage moments. By detecting events like new babies or back-to-school, Walmart can optimize family baskets and drive 20-30% wallet growth by shifting from individual acquisition to full household lifetime value</a:t>
              </a:r>
            </a:p>
          </p:txBody>
        </p:sp>
      </p:grpSp>
      <p:sp>
        <p:nvSpPr>
          <p:cNvPr id="8" name="Freeform 8"/>
          <p:cNvSpPr/>
          <p:nvPr/>
        </p:nvSpPr>
        <p:spPr>
          <a:xfrm>
            <a:off x="8800781" y="1250522"/>
            <a:ext cx="1803652" cy="1728500"/>
          </a:xfrm>
          <a:custGeom>
            <a:avLst/>
            <a:gdLst/>
            <a:ahLst/>
            <a:cxnLst/>
            <a:rect l="l" t="t" r="r" b="b"/>
            <a:pathLst>
              <a:path w="1803652" h="1728500">
                <a:moveTo>
                  <a:pt x="0" y="0"/>
                </a:moveTo>
                <a:lnTo>
                  <a:pt x="1803652" y="0"/>
                </a:lnTo>
                <a:lnTo>
                  <a:pt x="1803652" y="1728500"/>
                </a:lnTo>
                <a:lnTo>
                  <a:pt x="0" y="1728500"/>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17182413" y="9210675"/>
            <a:ext cx="3061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26</a:t>
            </a:r>
          </a:p>
        </p:txBody>
      </p:sp>
      <p:sp>
        <p:nvSpPr>
          <p:cNvPr id="10" name="TextBox 10"/>
          <p:cNvSpPr txBox="1"/>
          <p:nvPr/>
        </p:nvSpPr>
        <p:spPr>
          <a:xfrm>
            <a:off x="1028700" y="271431"/>
            <a:ext cx="9480031" cy="892175"/>
          </a:xfrm>
          <a:prstGeom prst="rect">
            <a:avLst/>
          </a:prstGeom>
        </p:spPr>
        <p:txBody>
          <a:bodyPr lIns="0" tIns="0" rIns="0" bIns="0" rtlCol="0" anchor="t">
            <a:spAutoFit/>
          </a:bodyPr>
          <a:lstStyle/>
          <a:p>
            <a:pPr algn="l">
              <a:lnSpc>
                <a:spcPts val="7000"/>
              </a:lnSpc>
              <a:spcBef>
                <a:spcPct val="0"/>
              </a:spcBef>
            </a:pPr>
            <a:r>
              <a:rPr lang="en-US" sz="5000" b="1">
                <a:solidFill>
                  <a:srgbClr val="000000"/>
                </a:solidFill>
                <a:latin typeface="Times New Roman Bold"/>
                <a:ea typeface="Times New Roman Bold"/>
                <a:cs typeface="Times New Roman Bold"/>
                <a:sym typeface="Times New Roman Bold"/>
              </a:rPr>
              <a:t>Household Personalization Engine</a:t>
            </a:r>
          </a:p>
        </p:txBody>
      </p:sp>
      <p:sp>
        <p:nvSpPr>
          <p:cNvPr id="11" name="Freeform 11"/>
          <p:cNvSpPr/>
          <p:nvPr/>
        </p:nvSpPr>
        <p:spPr>
          <a:xfrm>
            <a:off x="10893234" y="1310602"/>
            <a:ext cx="6437024" cy="1553812"/>
          </a:xfrm>
          <a:custGeom>
            <a:avLst/>
            <a:gdLst/>
            <a:ahLst/>
            <a:cxnLst/>
            <a:rect l="l" t="t" r="r" b="b"/>
            <a:pathLst>
              <a:path w="6437024" h="1553812">
                <a:moveTo>
                  <a:pt x="0" y="0"/>
                </a:moveTo>
                <a:lnTo>
                  <a:pt x="6437024" y="0"/>
                </a:lnTo>
                <a:lnTo>
                  <a:pt x="6437024" y="1553812"/>
                </a:lnTo>
                <a:lnTo>
                  <a:pt x="0" y="1553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2" name="TextBox 12"/>
          <p:cNvSpPr txBox="1"/>
          <p:nvPr/>
        </p:nvSpPr>
        <p:spPr>
          <a:xfrm>
            <a:off x="12169762" y="1554108"/>
            <a:ext cx="3984638" cy="1041824"/>
          </a:xfrm>
          <a:prstGeom prst="rect">
            <a:avLst/>
          </a:prstGeom>
        </p:spPr>
        <p:txBody>
          <a:bodyPr wrap="square"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Our Solution: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Household Graph OS</a:t>
            </a:r>
          </a:p>
        </p:txBody>
      </p:sp>
      <p:grpSp>
        <p:nvGrpSpPr>
          <p:cNvPr id="13" name="Group 13"/>
          <p:cNvGrpSpPr/>
          <p:nvPr/>
        </p:nvGrpSpPr>
        <p:grpSpPr>
          <a:xfrm>
            <a:off x="14924550" y="3995768"/>
            <a:ext cx="2401048" cy="2204171"/>
            <a:chOff x="0" y="0"/>
            <a:chExt cx="734631" cy="674395"/>
          </a:xfrm>
        </p:grpSpPr>
        <p:sp>
          <p:nvSpPr>
            <p:cNvPr id="14" name="Freeform 14"/>
            <p:cNvSpPr/>
            <p:nvPr/>
          </p:nvSpPr>
          <p:spPr>
            <a:xfrm>
              <a:off x="0" y="0"/>
              <a:ext cx="734631" cy="674395"/>
            </a:xfrm>
            <a:custGeom>
              <a:avLst/>
              <a:gdLst/>
              <a:ahLst/>
              <a:cxnLst/>
              <a:rect l="l" t="t" r="r" b="b"/>
              <a:pathLst>
                <a:path w="734631" h="674395">
                  <a:moveTo>
                    <a:pt x="367316" y="0"/>
                  </a:moveTo>
                  <a:cubicBezTo>
                    <a:pt x="164453" y="0"/>
                    <a:pt x="0" y="150968"/>
                    <a:pt x="0" y="337197"/>
                  </a:cubicBezTo>
                  <a:cubicBezTo>
                    <a:pt x="0" y="523426"/>
                    <a:pt x="164453" y="674395"/>
                    <a:pt x="367316" y="674395"/>
                  </a:cubicBezTo>
                  <a:cubicBezTo>
                    <a:pt x="570179" y="674395"/>
                    <a:pt x="734631" y="523426"/>
                    <a:pt x="734631" y="337197"/>
                  </a:cubicBezTo>
                  <a:cubicBezTo>
                    <a:pt x="734631" y="150968"/>
                    <a:pt x="570179" y="0"/>
                    <a:pt x="367316" y="0"/>
                  </a:cubicBezTo>
                  <a:close/>
                </a:path>
              </a:pathLst>
            </a:custGeom>
            <a:solidFill>
              <a:srgbClr val="C2A603"/>
            </a:solidFill>
          </p:spPr>
          <p:txBody>
            <a:bodyPr/>
            <a:lstStyle/>
            <a:p>
              <a:endParaRPr lang="en-IN"/>
            </a:p>
          </p:txBody>
        </p:sp>
        <p:sp>
          <p:nvSpPr>
            <p:cNvPr id="15" name="TextBox 15"/>
            <p:cNvSpPr txBox="1"/>
            <p:nvPr/>
          </p:nvSpPr>
          <p:spPr>
            <a:xfrm>
              <a:off x="68872" y="15599"/>
              <a:ext cx="596888" cy="595571"/>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12897810" y="2978714"/>
            <a:ext cx="2668205" cy="2164478"/>
            <a:chOff x="0" y="0"/>
            <a:chExt cx="842357" cy="683329"/>
          </a:xfrm>
        </p:grpSpPr>
        <p:sp>
          <p:nvSpPr>
            <p:cNvPr id="17" name="Freeform 17"/>
            <p:cNvSpPr/>
            <p:nvPr/>
          </p:nvSpPr>
          <p:spPr>
            <a:xfrm>
              <a:off x="0" y="0"/>
              <a:ext cx="842357" cy="683329"/>
            </a:xfrm>
            <a:custGeom>
              <a:avLst/>
              <a:gdLst/>
              <a:ahLst/>
              <a:cxnLst/>
              <a:rect l="l" t="t" r="r" b="b"/>
              <a:pathLst>
                <a:path w="842357" h="683329">
                  <a:moveTo>
                    <a:pt x="421178" y="0"/>
                  </a:moveTo>
                  <a:cubicBezTo>
                    <a:pt x="188568" y="0"/>
                    <a:pt x="0" y="152968"/>
                    <a:pt x="0" y="341665"/>
                  </a:cubicBezTo>
                  <a:cubicBezTo>
                    <a:pt x="0" y="530361"/>
                    <a:pt x="188568" y="683329"/>
                    <a:pt x="421178" y="683329"/>
                  </a:cubicBezTo>
                  <a:cubicBezTo>
                    <a:pt x="653789" y="683329"/>
                    <a:pt x="842357" y="530361"/>
                    <a:pt x="842357" y="341665"/>
                  </a:cubicBezTo>
                  <a:cubicBezTo>
                    <a:pt x="842357" y="152968"/>
                    <a:pt x="653789" y="0"/>
                    <a:pt x="421178" y="0"/>
                  </a:cubicBezTo>
                  <a:close/>
                </a:path>
              </a:pathLst>
            </a:custGeom>
            <a:solidFill>
              <a:srgbClr val="B29905"/>
            </a:solidFill>
          </p:spPr>
          <p:txBody>
            <a:bodyPr/>
            <a:lstStyle/>
            <a:p>
              <a:endParaRPr lang="en-IN"/>
            </a:p>
          </p:txBody>
        </p:sp>
        <p:sp>
          <p:nvSpPr>
            <p:cNvPr id="18" name="TextBox 18"/>
            <p:cNvSpPr txBox="1"/>
            <p:nvPr/>
          </p:nvSpPr>
          <p:spPr>
            <a:xfrm>
              <a:off x="78971" y="16437"/>
              <a:ext cx="684415" cy="602830"/>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15027166" y="4598744"/>
            <a:ext cx="2227876"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Life-Stage Detection</a:t>
            </a:r>
          </a:p>
        </p:txBody>
      </p:sp>
      <p:grpSp>
        <p:nvGrpSpPr>
          <p:cNvPr id="20" name="Group 20"/>
          <p:cNvGrpSpPr/>
          <p:nvPr/>
        </p:nvGrpSpPr>
        <p:grpSpPr>
          <a:xfrm>
            <a:off x="10897894" y="3908322"/>
            <a:ext cx="2606211" cy="2291618"/>
            <a:chOff x="0" y="0"/>
            <a:chExt cx="902550" cy="793605"/>
          </a:xfrm>
        </p:grpSpPr>
        <p:sp>
          <p:nvSpPr>
            <p:cNvPr id="21" name="Freeform 21"/>
            <p:cNvSpPr/>
            <p:nvPr/>
          </p:nvSpPr>
          <p:spPr>
            <a:xfrm>
              <a:off x="0" y="0"/>
              <a:ext cx="902550" cy="793605"/>
            </a:xfrm>
            <a:custGeom>
              <a:avLst/>
              <a:gdLst/>
              <a:ahLst/>
              <a:cxnLst/>
              <a:rect l="l" t="t" r="r" b="b"/>
              <a:pathLst>
                <a:path w="902550" h="793605">
                  <a:moveTo>
                    <a:pt x="451275" y="0"/>
                  </a:moveTo>
                  <a:cubicBezTo>
                    <a:pt x="202043" y="0"/>
                    <a:pt x="0" y="177654"/>
                    <a:pt x="0" y="396802"/>
                  </a:cubicBezTo>
                  <a:cubicBezTo>
                    <a:pt x="0" y="615950"/>
                    <a:pt x="202043" y="793605"/>
                    <a:pt x="451275" y="793605"/>
                  </a:cubicBezTo>
                  <a:cubicBezTo>
                    <a:pt x="700508" y="793605"/>
                    <a:pt x="902550" y="615950"/>
                    <a:pt x="902550" y="396802"/>
                  </a:cubicBezTo>
                  <a:cubicBezTo>
                    <a:pt x="902550" y="177654"/>
                    <a:pt x="700508" y="0"/>
                    <a:pt x="451275" y="0"/>
                  </a:cubicBezTo>
                  <a:close/>
                </a:path>
              </a:pathLst>
            </a:custGeom>
            <a:solidFill>
              <a:srgbClr val="FEE134"/>
            </a:solidFill>
          </p:spPr>
          <p:txBody>
            <a:bodyPr/>
            <a:lstStyle/>
            <a:p>
              <a:endParaRPr lang="en-IN"/>
            </a:p>
          </p:txBody>
        </p:sp>
        <p:sp>
          <p:nvSpPr>
            <p:cNvPr id="22" name="TextBox 22"/>
            <p:cNvSpPr txBox="1"/>
            <p:nvPr/>
          </p:nvSpPr>
          <p:spPr>
            <a:xfrm>
              <a:off x="84614" y="26775"/>
              <a:ext cx="733322" cy="692429"/>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2743875" y="3511028"/>
            <a:ext cx="3104038" cy="933974"/>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Unified Household Identity</a:t>
            </a:r>
          </a:p>
        </p:txBody>
      </p:sp>
      <p:sp>
        <p:nvSpPr>
          <p:cNvPr id="24" name="TextBox 24"/>
          <p:cNvSpPr txBox="1"/>
          <p:nvPr/>
        </p:nvSpPr>
        <p:spPr>
          <a:xfrm>
            <a:off x="11194979" y="4320602"/>
            <a:ext cx="2012042" cy="141732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Household Wallet Growth</a:t>
            </a:r>
          </a:p>
        </p:txBody>
      </p:sp>
      <p:grpSp>
        <p:nvGrpSpPr>
          <p:cNvPr id="25" name="Group 25"/>
          <p:cNvGrpSpPr/>
          <p:nvPr/>
        </p:nvGrpSpPr>
        <p:grpSpPr>
          <a:xfrm>
            <a:off x="11866865" y="5679587"/>
            <a:ext cx="2680311" cy="2204171"/>
            <a:chOff x="0" y="0"/>
            <a:chExt cx="820076" cy="674395"/>
          </a:xfrm>
        </p:grpSpPr>
        <p:sp>
          <p:nvSpPr>
            <p:cNvPr id="26" name="Freeform 26"/>
            <p:cNvSpPr/>
            <p:nvPr/>
          </p:nvSpPr>
          <p:spPr>
            <a:xfrm>
              <a:off x="0" y="0"/>
              <a:ext cx="820076" cy="674395"/>
            </a:xfrm>
            <a:custGeom>
              <a:avLst/>
              <a:gdLst/>
              <a:ahLst/>
              <a:cxnLst/>
              <a:rect l="l" t="t" r="r" b="b"/>
              <a:pathLst>
                <a:path w="820076" h="674395">
                  <a:moveTo>
                    <a:pt x="410038" y="0"/>
                  </a:moveTo>
                  <a:cubicBezTo>
                    <a:pt x="183580" y="0"/>
                    <a:pt x="0" y="150968"/>
                    <a:pt x="0" y="337197"/>
                  </a:cubicBezTo>
                  <a:cubicBezTo>
                    <a:pt x="0" y="523426"/>
                    <a:pt x="183580" y="674395"/>
                    <a:pt x="410038" y="674395"/>
                  </a:cubicBezTo>
                  <a:cubicBezTo>
                    <a:pt x="636495" y="674395"/>
                    <a:pt x="820076" y="523426"/>
                    <a:pt x="820076" y="337197"/>
                  </a:cubicBezTo>
                  <a:cubicBezTo>
                    <a:pt x="820076" y="150968"/>
                    <a:pt x="636495" y="0"/>
                    <a:pt x="410038" y="0"/>
                  </a:cubicBezTo>
                  <a:close/>
                </a:path>
              </a:pathLst>
            </a:custGeom>
            <a:solidFill>
              <a:srgbClr val="EDD231"/>
            </a:solidFill>
          </p:spPr>
          <p:txBody>
            <a:bodyPr/>
            <a:lstStyle/>
            <a:p>
              <a:endParaRPr lang="en-IN"/>
            </a:p>
          </p:txBody>
        </p:sp>
        <p:sp>
          <p:nvSpPr>
            <p:cNvPr id="27" name="TextBox 27"/>
            <p:cNvSpPr txBox="1"/>
            <p:nvPr/>
          </p:nvSpPr>
          <p:spPr>
            <a:xfrm>
              <a:off x="76882" y="15599"/>
              <a:ext cx="666311" cy="595571"/>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a:off x="14320207" y="5705929"/>
            <a:ext cx="2625455" cy="2146426"/>
            <a:chOff x="0" y="0"/>
            <a:chExt cx="729136" cy="596101"/>
          </a:xfrm>
        </p:grpSpPr>
        <p:sp>
          <p:nvSpPr>
            <p:cNvPr id="29" name="Freeform 29"/>
            <p:cNvSpPr/>
            <p:nvPr/>
          </p:nvSpPr>
          <p:spPr>
            <a:xfrm>
              <a:off x="0" y="0"/>
              <a:ext cx="729136" cy="596101"/>
            </a:xfrm>
            <a:custGeom>
              <a:avLst/>
              <a:gdLst/>
              <a:ahLst/>
              <a:cxnLst/>
              <a:rect l="l" t="t" r="r" b="b"/>
              <a:pathLst>
                <a:path w="729136" h="596101">
                  <a:moveTo>
                    <a:pt x="364568" y="0"/>
                  </a:moveTo>
                  <a:cubicBezTo>
                    <a:pt x="163223" y="0"/>
                    <a:pt x="0" y="133442"/>
                    <a:pt x="0" y="298050"/>
                  </a:cubicBezTo>
                  <a:cubicBezTo>
                    <a:pt x="0" y="462659"/>
                    <a:pt x="163223" y="596101"/>
                    <a:pt x="364568" y="596101"/>
                  </a:cubicBezTo>
                  <a:cubicBezTo>
                    <a:pt x="565913" y="596101"/>
                    <a:pt x="729136" y="462659"/>
                    <a:pt x="729136" y="298050"/>
                  </a:cubicBezTo>
                  <a:cubicBezTo>
                    <a:pt x="729136" y="133442"/>
                    <a:pt x="565913" y="0"/>
                    <a:pt x="364568" y="0"/>
                  </a:cubicBezTo>
                  <a:close/>
                </a:path>
              </a:pathLst>
            </a:custGeom>
            <a:solidFill>
              <a:srgbClr val="E1C106"/>
            </a:solidFill>
          </p:spPr>
          <p:txBody>
            <a:bodyPr/>
            <a:lstStyle/>
            <a:p>
              <a:endParaRPr lang="en-IN"/>
            </a:p>
          </p:txBody>
        </p:sp>
        <p:sp>
          <p:nvSpPr>
            <p:cNvPr id="30" name="TextBox 30"/>
            <p:cNvSpPr txBox="1"/>
            <p:nvPr/>
          </p:nvSpPr>
          <p:spPr>
            <a:xfrm>
              <a:off x="68356" y="8259"/>
              <a:ext cx="592423" cy="531957"/>
            </a:xfrm>
            <a:prstGeom prst="rect">
              <a:avLst/>
            </a:prstGeom>
          </p:spPr>
          <p:txBody>
            <a:bodyPr lIns="50800" tIns="50800" rIns="50800" bIns="50800" rtlCol="0" anchor="ctr"/>
            <a:lstStyle/>
            <a:p>
              <a:pPr algn="ctr">
                <a:lnSpc>
                  <a:spcPts val="2800"/>
                </a:lnSpc>
              </a:pPr>
              <a:endParaRPr/>
            </a:p>
          </p:txBody>
        </p:sp>
      </p:grpSp>
      <p:sp>
        <p:nvSpPr>
          <p:cNvPr id="31" name="TextBox 31"/>
          <p:cNvSpPr txBox="1"/>
          <p:nvPr/>
        </p:nvSpPr>
        <p:spPr>
          <a:xfrm>
            <a:off x="14325953" y="6299880"/>
            <a:ext cx="2619710"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Joint Basket Optimization</a:t>
            </a:r>
          </a:p>
        </p:txBody>
      </p:sp>
      <p:sp>
        <p:nvSpPr>
          <p:cNvPr id="32" name="TextBox 32"/>
          <p:cNvSpPr txBox="1"/>
          <p:nvPr/>
        </p:nvSpPr>
        <p:spPr>
          <a:xfrm>
            <a:off x="11866865" y="6282563"/>
            <a:ext cx="2619710"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Family-Stage Offers</a:t>
            </a:r>
          </a:p>
        </p:txBody>
      </p:sp>
      <p:sp>
        <p:nvSpPr>
          <p:cNvPr id="33" name="Freeform 33"/>
          <p:cNvSpPr/>
          <p:nvPr/>
        </p:nvSpPr>
        <p:spPr>
          <a:xfrm>
            <a:off x="2356025" y="1327310"/>
            <a:ext cx="6298590" cy="1520396"/>
          </a:xfrm>
          <a:custGeom>
            <a:avLst/>
            <a:gdLst/>
            <a:ahLst/>
            <a:cxnLst/>
            <a:rect l="l" t="t" r="r" b="b"/>
            <a:pathLst>
              <a:path w="6298590" h="1520396">
                <a:moveTo>
                  <a:pt x="0" y="0"/>
                </a:moveTo>
                <a:lnTo>
                  <a:pt x="6298590" y="0"/>
                </a:lnTo>
                <a:lnTo>
                  <a:pt x="6298590" y="1520396"/>
                </a:lnTo>
                <a:lnTo>
                  <a:pt x="0" y="15203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34" name="Freeform 34"/>
          <p:cNvSpPr/>
          <p:nvPr/>
        </p:nvSpPr>
        <p:spPr>
          <a:xfrm>
            <a:off x="1316209" y="3121140"/>
            <a:ext cx="8728865" cy="2346705"/>
          </a:xfrm>
          <a:custGeom>
            <a:avLst/>
            <a:gdLst/>
            <a:ahLst/>
            <a:cxnLst/>
            <a:rect l="l" t="t" r="r" b="b"/>
            <a:pathLst>
              <a:path w="8728865" h="2346705">
                <a:moveTo>
                  <a:pt x="0" y="0"/>
                </a:moveTo>
                <a:lnTo>
                  <a:pt x="8728865" y="0"/>
                </a:lnTo>
                <a:lnTo>
                  <a:pt x="8728865" y="2346705"/>
                </a:lnTo>
                <a:lnTo>
                  <a:pt x="0" y="2346705"/>
                </a:lnTo>
                <a:lnTo>
                  <a:pt x="0" y="0"/>
                </a:lnTo>
                <a:close/>
              </a:path>
            </a:pathLst>
          </a:custGeom>
          <a:blipFill>
            <a:blip r:embed="rId7"/>
            <a:stretch>
              <a:fillRect b="-13216"/>
            </a:stretch>
          </a:blipFill>
        </p:spPr>
        <p:txBody>
          <a:bodyPr/>
          <a:lstStyle/>
          <a:p>
            <a:endParaRPr lang="en-IN"/>
          </a:p>
        </p:txBody>
      </p:sp>
      <p:sp>
        <p:nvSpPr>
          <p:cNvPr id="35" name="TextBox 35"/>
          <p:cNvSpPr txBox="1"/>
          <p:nvPr/>
        </p:nvSpPr>
        <p:spPr>
          <a:xfrm>
            <a:off x="2576531" y="1441136"/>
            <a:ext cx="5935449" cy="1041824"/>
          </a:xfrm>
          <a:prstGeom prst="rect">
            <a:avLst/>
          </a:prstGeom>
        </p:spPr>
        <p:txBody>
          <a:bodyPr wrap="square"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The Problem: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Individual-Only Personalization</a:t>
            </a:r>
          </a:p>
        </p:txBody>
      </p:sp>
      <p:sp>
        <p:nvSpPr>
          <p:cNvPr id="36" name="TextBox 36"/>
          <p:cNvSpPr txBox="1"/>
          <p:nvPr/>
        </p:nvSpPr>
        <p:spPr>
          <a:xfrm>
            <a:off x="1461137" y="3171183"/>
            <a:ext cx="8439008" cy="2124749"/>
          </a:xfrm>
          <a:prstGeom prst="rect">
            <a:avLst/>
          </a:prstGeom>
        </p:spPr>
        <p:txBody>
          <a:bodyPr lIns="0" tIns="0" rIns="0" bIns="0" rtlCol="0" anchor="t">
            <a:spAutoFit/>
          </a:bodyPr>
          <a:lstStyle/>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Personalization stops at individual level, ignores household dynamics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Miss life-stage signals (new baby, school, elderly care)</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Family decisions treated as separate transactions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No identity stitching across devices and payments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Leave wallet growth on the table</a:t>
            </a:r>
          </a:p>
          <a:p>
            <a:pPr algn="just">
              <a:lnSpc>
                <a:spcPts val="2800"/>
              </a:lnSpc>
            </a:pPr>
            <a:endPar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endParaRPr>
          </a:p>
        </p:txBody>
      </p:sp>
      <p:sp>
        <p:nvSpPr>
          <p:cNvPr id="37" name="Freeform 37"/>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8"/>
            <a:stretch>
              <a:fillRect t="-11621" b="-7994"/>
            </a:stretch>
          </a:blipFill>
        </p:spPr>
        <p:txBody>
          <a:bodyPr/>
          <a:lstStyle/>
          <a:p>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8150" y="5590049"/>
            <a:ext cx="9962042" cy="2149042"/>
            <a:chOff x="0" y="0"/>
            <a:chExt cx="2623748" cy="566003"/>
          </a:xfrm>
        </p:grpSpPr>
        <p:sp>
          <p:nvSpPr>
            <p:cNvPr id="3" name="Freeform 3"/>
            <p:cNvSpPr/>
            <p:nvPr/>
          </p:nvSpPr>
          <p:spPr>
            <a:xfrm>
              <a:off x="0" y="0"/>
              <a:ext cx="2623748" cy="566003"/>
            </a:xfrm>
            <a:custGeom>
              <a:avLst/>
              <a:gdLst/>
              <a:ahLst/>
              <a:cxnLst/>
              <a:rect l="l" t="t" r="r" b="b"/>
              <a:pathLst>
                <a:path w="2623748" h="566003">
                  <a:moveTo>
                    <a:pt x="23314" y="0"/>
                  </a:moveTo>
                  <a:lnTo>
                    <a:pt x="2600434" y="0"/>
                  </a:lnTo>
                  <a:cubicBezTo>
                    <a:pt x="2606617" y="0"/>
                    <a:pt x="2612547" y="2456"/>
                    <a:pt x="2616919" y="6829"/>
                  </a:cubicBezTo>
                  <a:cubicBezTo>
                    <a:pt x="2621292" y="11201"/>
                    <a:pt x="2623748" y="17131"/>
                    <a:pt x="2623748" y="23314"/>
                  </a:cubicBezTo>
                  <a:lnTo>
                    <a:pt x="2623748" y="542689"/>
                  </a:lnTo>
                  <a:cubicBezTo>
                    <a:pt x="2623748" y="555565"/>
                    <a:pt x="2613310" y="566003"/>
                    <a:pt x="2600434" y="566003"/>
                  </a:cubicBezTo>
                  <a:lnTo>
                    <a:pt x="23314" y="566003"/>
                  </a:lnTo>
                  <a:cubicBezTo>
                    <a:pt x="17131" y="566003"/>
                    <a:pt x="11201" y="563547"/>
                    <a:pt x="6829" y="559174"/>
                  </a:cubicBezTo>
                  <a:cubicBezTo>
                    <a:pt x="2456" y="554802"/>
                    <a:pt x="0" y="548872"/>
                    <a:pt x="0" y="542689"/>
                  </a:cubicBezTo>
                  <a:lnTo>
                    <a:pt x="0" y="23314"/>
                  </a:lnTo>
                  <a:cubicBezTo>
                    <a:pt x="0" y="10438"/>
                    <a:pt x="10438" y="0"/>
                    <a:pt x="23314" y="0"/>
                  </a:cubicBezTo>
                  <a:close/>
                </a:path>
              </a:pathLst>
            </a:custGeom>
            <a:solidFill>
              <a:srgbClr val="FE6007"/>
            </a:solidFill>
            <a:ln w="9525" cap="rnd">
              <a:solidFill>
                <a:srgbClr val="000000"/>
              </a:solidFill>
              <a:prstDash val="solid"/>
              <a:round/>
            </a:ln>
          </p:spPr>
          <p:txBody>
            <a:bodyPr/>
            <a:lstStyle/>
            <a:p>
              <a:endParaRPr lang="en-IN"/>
            </a:p>
          </p:txBody>
        </p:sp>
        <p:sp>
          <p:nvSpPr>
            <p:cNvPr id="4" name="TextBox 4"/>
            <p:cNvSpPr txBox="1"/>
            <p:nvPr/>
          </p:nvSpPr>
          <p:spPr>
            <a:xfrm>
              <a:off x="0" y="-66675"/>
              <a:ext cx="2623748" cy="632678"/>
            </a:xfrm>
            <a:prstGeom prst="rect">
              <a:avLst/>
            </a:prstGeom>
          </p:spPr>
          <p:txBody>
            <a:bodyPr lIns="50800" tIns="50800" rIns="50800" bIns="50800" rtlCol="0" anchor="ctr"/>
            <a:lstStyle/>
            <a:p>
              <a:pPr algn="just">
                <a:lnSpc>
                  <a:spcPts val="3219"/>
                </a:lnSpc>
              </a:pPr>
              <a:r>
                <a:rPr lang="en-US" sz="2299">
                  <a:solidFill>
                    <a:srgbClr val="1B2748"/>
                  </a:solidFill>
                  <a:latin typeface="Times New Roman"/>
                  <a:ea typeface="Times New Roman"/>
                  <a:cs typeface="Times New Roman"/>
                  <a:sym typeface="Times New Roman"/>
                </a:rPr>
                <a:t>People shop around life events like back-to-school, moving, or new babies, yet Walmart runs fixed seasonal campaigns ignoring family and regional differences. An event engine detects early signals backpack searches, etc, auto-adapts the app with lists/bundles, and preps inventory. Walmart gets ahead of the rush with unified predictions coordinating pricing, promotions, and stock across channels.</a:t>
              </a:r>
            </a:p>
          </p:txBody>
        </p:sp>
      </p:grpSp>
      <p:grpSp>
        <p:nvGrpSpPr>
          <p:cNvPr id="5" name="Group 5"/>
          <p:cNvGrpSpPr/>
          <p:nvPr/>
        </p:nvGrpSpPr>
        <p:grpSpPr>
          <a:xfrm>
            <a:off x="751992" y="8262966"/>
            <a:ext cx="16800201" cy="728634"/>
            <a:chOff x="0" y="0"/>
            <a:chExt cx="4424744" cy="191904"/>
          </a:xfrm>
        </p:grpSpPr>
        <p:sp>
          <p:nvSpPr>
            <p:cNvPr id="6" name="Freeform 6"/>
            <p:cNvSpPr/>
            <p:nvPr/>
          </p:nvSpPr>
          <p:spPr>
            <a:xfrm>
              <a:off x="0" y="0"/>
              <a:ext cx="4424744" cy="191904"/>
            </a:xfrm>
            <a:custGeom>
              <a:avLst/>
              <a:gdLst/>
              <a:ahLst/>
              <a:cxnLst/>
              <a:rect l="l" t="t" r="r" b="b"/>
              <a:pathLst>
                <a:path w="4424744" h="191904">
                  <a:moveTo>
                    <a:pt x="0" y="0"/>
                  </a:moveTo>
                  <a:lnTo>
                    <a:pt x="4424744" y="0"/>
                  </a:lnTo>
                  <a:lnTo>
                    <a:pt x="4424744" y="191904"/>
                  </a:lnTo>
                  <a:lnTo>
                    <a:pt x="0" y="191904"/>
                  </a:lnTo>
                  <a:close/>
                </a:path>
              </a:pathLst>
            </a:custGeom>
            <a:solidFill>
              <a:srgbClr val="FFFFFF"/>
            </a:solidFill>
            <a:ln w="9525" cap="sq">
              <a:solidFill>
                <a:srgbClr val="000000"/>
              </a:solidFill>
              <a:prstDash val="solid"/>
              <a:miter/>
            </a:ln>
          </p:spPr>
          <p:txBody>
            <a:bodyPr/>
            <a:lstStyle/>
            <a:p>
              <a:endParaRPr lang="en-IN"/>
            </a:p>
          </p:txBody>
        </p:sp>
        <p:sp>
          <p:nvSpPr>
            <p:cNvPr id="7" name="TextBox 7"/>
            <p:cNvSpPr txBox="1"/>
            <p:nvPr/>
          </p:nvSpPr>
          <p:spPr>
            <a:xfrm>
              <a:off x="0" y="-47625"/>
              <a:ext cx="4424744" cy="239529"/>
            </a:xfrm>
            <a:prstGeom prst="rect">
              <a:avLst/>
            </a:prstGeom>
          </p:spPr>
          <p:txBody>
            <a:bodyPr lIns="50800" tIns="50800" rIns="50800" bIns="50800" rtlCol="0" anchor="ctr"/>
            <a:lstStyle/>
            <a:p>
              <a:pPr algn="just">
                <a:lnSpc>
                  <a:spcPts val="2380"/>
                </a:lnSpc>
              </a:pPr>
              <a:r>
                <a:rPr lang="en-US" sz="1700">
                  <a:solidFill>
                    <a:srgbClr val="000000"/>
                  </a:solidFill>
                  <a:latin typeface="Times New Roman"/>
                  <a:ea typeface="Times New Roman"/>
                  <a:cs typeface="Times New Roman"/>
                  <a:sym typeface="Times New Roman"/>
                </a:rPr>
                <a:t>Fixed seasonal calendars only give snapshots, but real-time mission detection spots households entering key missions weeks early. By orchestrating inventory, logistics, and experiences around predicted missions, Walmart can shift to mission-driven fulfillment, cutting lead times by 30% and boosting AOV by 20%+</a:t>
              </a:r>
            </a:p>
          </p:txBody>
        </p:sp>
      </p:grpSp>
      <p:sp>
        <p:nvSpPr>
          <p:cNvPr id="8" name="Freeform 8"/>
          <p:cNvSpPr/>
          <p:nvPr/>
        </p:nvSpPr>
        <p:spPr>
          <a:xfrm>
            <a:off x="10893234" y="1310602"/>
            <a:ext cx="6437024" cy="1553812"/>
          </a:xfrm>
          <a:custGeom>
            <a:avLst/>
            <a:gdLst/>
            <a:ahLst/>
            <a:cxnLst/>
            <a:rect l="l" t="t" r="r" b="b"/>
            <a:pathLst>
              <a:path w="6437024" h="1553812">
                <a:moveTo>
                  <a:pt x="0" y="0"/>
                </a:moveTo>
                <a:lnTo>
                  <a:pt x="6437024" y="0"/>
                </a:lnTo>
                <a:lnTo>
                  <a:pt x="6437024" y="1553812"/>
                </a:lnTo>
                <a:lnTo>
                  <a:pt x="0" y="1553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9" name="Group 9"/>
          <p:cNvGrpSpPr/>
          <p:nvPr/>
        </p:nvGrpSpPr>
        <p:grpSpPr>
          <a:xfrm>
            <a:off x="12873057" y="2913837"/>
            <a:ext cx="2668205" cy="2164478"/>
            <a:chOff x="0" y="0"/>
            <a:chExt cx="842357" cy="683329"/>
          </a:xfrm>
        </p:grpSpPr>
        <p:sp>
          <p:nvSpPr>
            <p:cNvPr id="10" name="Freeform 10"/>
            <p:cNvSpPr/>
            <p:nvPr/>
          </p:nvSpPr>
          <p:spPr>
            <a:xfrm>
              <a:off x="0" y="0"/>
              <a:ext cx="842357" cy="683329"/>
            </a:xfrm>
            <a:custGeom>
              <a:avLst/>
              <a:gdLst/>
              <a:ahLst/>
              <a:cxnLst/>
              <a:rect l="l" t="t" r="r" b="b"/>
              <a:pathLst>
                <a:path w="842357" h="683329">
                  <a:moveTo>
                    <a:pt x="421178" y="0"/>
                  </a:moveTo>
                  <a:cubicBezTo>
                    <a:pt x="188568" y="0"/>
                    <a:pt x="0" y="152968"/>
                    <a:pt x="0" y="341665"/>
                  </a:cubicBezTo>
                  <a:cubicBezTo>
                    <a:pt x="0" y="530361"/>
                    <a:pt x="188568" y="683329"/>
                    <a:pt x="421178" y="683329"/>
                  </a:cubicBezTo>
                  <a:cubicBezTo>
                    <a:pt x="653789" y="683329"/>
                    <a:pt x="842357" y="530361"/>
                    <a:pt x="842357" y="341665"/>
                  </a:cubicBezTo>
                  <a:cubicBezTo>
                    <a:pt x="842357" y="152968"/>
                    <a:pt x="653789" y="0"/>
                    <a:pt x="421178" y="0"/>
                  </a:cubicBezTo>
                  <a:close/>
                </a:path>
              </a:pathLst>
            </a:custGeom>
            <a:solidFill>
              <a:srgbClr val="B29905"/>
            </a:solidFill>
          </p:spPr>
          <p:txBody>
            <a:bodyPr/>
            <a:lstStyle/>
            <a:p>
              <a:endParaRPr lang="en-IN"/>
            </a:p>
          </p:txBody>
        </p:sp>
        <p:sp>
          <p:nvSpPr>
            <p:cNvPr id="11" name="TextBox 11"/>
            <p:cNvSpPr txBox="1"/>
            <p:nvPr/>
          </p:nvSpPr>
          <p:spPr>
            <a:xfrm>
              <a:off x="78971" y="16437"/>
              <a:ext cx="684415" cy="602830"/>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11114508" y="3857892"/>
            <a:ext cx="2606211" cy="2291618"/>
            <a:chOff x="0" y="0"/>
            <a:chExt cx="902550" cy="793605"/>
          </a:xfrm>
        </p:grpSpPr>
        <p:sp>
          <p:nvSpPr>
            <p:cNvPr id="13" name="Freeform 13"/>
            <p:cNvSpPr/>
            <p:nvPr/>
          </p:nvSpPr>
          <p:spPr>
            <a:xfrm>
              <a:off x="0" y="0"/>
              <a:ext cx="902550" cy="793605"/>
            </a:xfrm>
            <a:custGeom>
              <a:avLst/>
              <a:gdLst/>
              <a:ahLst/>
              <a:cxnLst/>
              <a:rect l="l" t="t" r="r" b="b"/>
              <a:pathLst>
                <a:path w="902550" h="793605">
                  <a:moveTo>
                    <a:pt x="451275" y="0"/>
                  </a:moveTo>
                  <a:cubicBezTo>
                    <a:pt x="202043" y="0"/>
                    <a:pt x="0" y="177654"/>
                    <a:pt x="0" y="396802"/>
                  </a:cubicBezTo>
                  <a:cubicBezTo>
                    <a:pt x="0" y="615950"/>
                    <a:pt x="202043" y="793605"/>
                    <a:pt x="451275" y="793605"/>
                  </a:cubicBezTo>
                  <a:cubicBezTo>
                    <a:pt x="700508" y="793605"/>
                    <a:pt x="902550" y="615950"/>
                    <a:pt x="902550" y="396802"/>
                  </a:cubicBezTo>
                  <a:cubicBezTo>
                    <a:pt x="902550" y="177654"/>
                    <a:pt x="700508" y="0"/>
                    <a:pt x="451275" y="0"/>
                  </a:cubicBezTo>
                  <a:close/>
                </a:path>
              </a:pathLst>
            </a:custGeom>
            <a:solidFill>
              <a:srgbClr val="FEE134"/>
            </a:solidFill>
          </p:spPr>
          <p:txBody>
            <a:bodyPr/>
            <a:lstStyle/>
            <a:p>
              <a:endParaRPr lang="en-IN"/>
            </a:p>
          </p:txBody>
        </p:sp>
        <p:sp>
          <p:nvSpPr>
            <p:cNvPr id="14" name="TextBox 14"/>
            <p:cNvSpPr txBox="1"/>
            <p:nvPr/>
          </p:nvSpPr>
          <p:spPr>
            <a:xfrm>
              <a:off x="84614" y="26775"/>
              <a:ext cx="733322" cy="692429"/>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14707936" y="3857892"/>
            <a:ext cx="2401048" cy="2204171"/>
            <a:chOff x="0" y="0"/>
            <a:chExt cx="734631" cy="674395"/>
          </a:xfrm>
        </p:grpSpPr>
        <p:sp>
          <p:nvSpPr>
            <p:cNvPr id="16" name="Freeform 16"/>
            <p:cNvSpPr/>
            <p:nvPr/>
          </p:nvSpPr>
          <p:spPr>
            <a:xfrm>
              <a:off x="0" y="0"/>
              <a:ext cx="734631" cy="674395"/>
            </a:xfrm>
            <a:custGeom>
              <a:avLst/>
              <a:gdLst/>
              <a:ahLst/>
              <a:cxnLst/>
              <a:rect l="l" t="t" r="r" b="b"/>
              <a:pathLst>
                <a:path w="734631" h="674395">
                  <a:moveTo>
                    <a:pt x="367316" y="0"/>
                  </a:moveTo>
                  <a:cubicBezTo>
                    <a:pt x="164453" y="0"/>
                    <a:pt x="0" y="150968"/>
                    <a:pt x="0" y="337197"/>
                  </a:cubicBezTo>
                  <a:cubicBezTo>
                    <a:pt x="0" y="523426"/>
                    <a:pt x="164453" y="674395"/>
                    <a:pt x="367316" y="674395"/>
                  </a:cubicBezTo>
                  <a:cubicBezTo>
                    <a:pt x="570179" y="674395"/>
                    <a:pt x="734631" y="523426"/>
                    <a:pt x="734631" y="337197"/>
                  </a:cubicBezTo>
                  <a:cubicBezTo>
                    <a:pt x="734631" y="150968"/>
                    <a:pt x="570179" y="0"/>
                    <a:pt x="367316" y="0"/>
                  </a:cubicBezTo>
                  <a:close/>
                </a:path>
              </a:pathLst>
            </a:custGeom>
            <a:solidFill>
              <a:srgbClr val="C2A603"/>
            </a:solidFill>
          </p:spPr>
          <p:txBody>
            <a:bodyPr/>
            <a:lstStyle/>
            <a:p>
              <a:endParaRPr lang="en-IN"/>
            </a:p>
          </p:txBody>
        </p:sp>
        <p:sp>
          <p:nvSpPr>
            <p:cNvPr id="17" name="TextBox 17"/>
            <p:cNvSpPr txBox="1"/>
            <p:nvPr/>
          </p:nvSpPr>
          <p:spPr>
            <a:xfrm>
              <a:off x="68872" y="15599"/>
              <a:ext cx="596888" cy="595571"/>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14912086" y="4207946"/>
            <a:ext cx="1992749" cy="141732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Experience Auto-Switching</a:t>
            </a:r>
          </a:p>
        </p:txBody>
      </p:sp>
      <p:grpSp>
        <p:nvGrpSpPr>
          <p:cNvPr id="19" name="Group 19"/>
          <p:cNvGrpSpPr/>
          <p:nvPr/>
        </p:nvGrpSpPr>
        <p:grpSpPr>
          <a:xfrm>
            <a:off x="13960140" y="5592665"/>
            <a:ext cx="2625455" cy="2146426"/>
            <a:chOff x="0" y="0"/>
            <a:chExt cx="729136" cy="596101"/>
          </a:xfrm>
        </p:grpSpPr>
        <p:sp>
          <p:nvSpPr>
            <p:cNvPr id="20" name="Freeform 20"/>
            <p:cNvSpPr/>
            <p:nvPr/>
          </p:nvSpPr>
          <p:spPr>
            <a:xfrm>
              <a:off x="0" y="0"/>
              <a:ext cx="729136" cy="596101"/>
            </a:xfrm>
            <a:custGeom>
              <a:avLst/>
              <a:gdLst/>
              <a:ahLst/>
              <a:cxnLst/>
              <a:rect l="l" t="t" r="r" b="b"/>
              <a:pathLst>
                <a:path w="729136" h="596101">
                  <a:moveTo>
                    <a:pt x="364568" y="0"/>
                  </a:moveTo>
                  <a:cubicBezTo>
                    <a:pt x="163223" y="0"/>
                    <a:pt x="0" y="133442"/>
                    <a:pt x="0" y="298050"/>
                  </a:cubicBezTo>
                  <a:cubicBezTo>
                    <a:pt x="0" y="462659"/>
                    <a:pt x="163223" y="596101"/>
                    <a:pt x="364568" y="596101"/>
                  </a:cubicBezTo>
                  <a:cubicBezTo>
                    <a:pt x="565913" y="596101"/>
                    <a:pt x="729136" y="462659"/>
                    <a:pt x="729136" y="298050"/>
                  </a:cubicBezTo>
                  <a:cubicBezTo>
                    <a:pt x="729136" y="133442"/>
                    <a:pt x="565913" y="0"/>
                    <a:pt x="364568" y="0"/>
                  </a:cubicBezTo>
                  <a:close/>
                </a:path>
              </a:pathLst>
            </a:custGeom>
            <a:solidFill>
              <a:srgbClr val="E1C106"/>
            </a:solidFill>
          </p:spPr>
          <p:txBody>
            <a:bodyPr/>
            <a:lstStyle/>
            <a:p>
              <a:endParaRPr lang="en-IN"/>
            </a:p>
          </p:txBody>
        </p:sp>
        <p:sp>
          <p:nvSpPr>
            <p:cNvPr id="21" name="TextBox 21"/>
            <p:cNvSpPr txBox="1"/>
            <p:nvPr/>
          </p:nvSpPr>
          <p:spPr>
            <a:xfrm>
              <a:off x="68356" y="8259"/>
              <a:ext cx="592423" cy="531957"/>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11965793" y="5679895"/>
            <a:ext cx="2504018" cy="2059196"/>
            <a:chOff x="0" y="0"/>
            <a:chExt cx="820076" cy="674395"/>
          </a:xfrm>
        </p:grpSpPr>
        <p:sp>
          <p:nvSpPr>
            <p:cNvPr id="23" name="Freeform 23"/>
            <p:cNvSpPr/>
            <p:nvPr/>
          </p:nvSpPr>
          <p:spPr>
            <a:xfrm>
              <a:off x="0" y="0"/>
              <a:ext cx="820076" cy="674395"/>
            </a:xfrm>
            <a:custGeom>
              <a:avLst/>
              <a:gdLst/>
              <a:ahLst/>
              <a:cxnLst/>
              <a:rect l="l" t="t" r="r" b="b"/>
              <a:pathLst>
                <a:path w="820076" h="674395">
                  <a:moveTo>
                    <a:pt x="410038" y="0"/>
                  </a:moveTo>
                  <a:cubicBezTo>
                    <a:pt x="183580" y="0"/>
                    <a:pt x="0" y="150968"/>
                    <a:pt x="0" y="337197"/>
                  </a:cubicBezTo>
                  <a:cubicBezTo>
                    <a:pt x="0" y="523426"/>
                    <a:pt x="183580" y="674395"/>
                    <a:pt x="410038" y="674395"/>
                  </a:cubicBezTo>
                  <a:cubicBezTo>
                    <a:pt x="636495" y="674395"/>
                    <a:pt x="820076" y="523426"/>
                    <a:pt x="820076" y="337197"/>
                  </a:cubicBezTo>
                  <a:cubicBezTo>
                    <a:pt x="820076" y="150968"/>
                    <a:pt x="636495" y="0"/>
                    <a:pt x="410038" y="0"/>
                  </a:cubicBezTo>
                  <a:close/>
                </a:path>
              </a:pathLst>
            </a:custGeom>
            <a:solidFill>
              <a:srgbClr val="EDD231"/>
            </a:solidFill>
          </p:spPr>
          <p:txBody>
            <a:bodyPr/>
            <a:lstStyle/>
            <a:p>
              <a:endParaRPr lang="en-IN"/>
            </a:p>
          </p:txBody>
        </p:sp>
        <p:sp>
          <p:nvSpPr>
            <p:cNvPr id="24" name="TextBox 24"/>
            <p:cNvSpPr txBox="1"/>
            <p:nvPr/>
          </p:nvSpPr>
          <p:spPr>
            <a:xfrm>
              <a:off x="76882" y="15599"/>
              <a:ext cx="666311" cy="595571"/>
            </a:xfrm>
            <a:prstGeom prst="rect">
              <a:avLst/>
            </a:prstGeom>
          </p:spPr>
          <p:txBody>
            <a:bodyPr lIns="50800" tIns="50800" rIns="50800" bIns="50800" rtlCol="0" anchor="ctr"/>
            <a:lstStyle/>
            <a:p>
              <a:pPr algn="ctr">
                <a:lnSpc>
                  <a:spcPts val="2800"/>
                </a:lnSpc>
              </a:pPr>
              <a:endParaRPr/>
            </a:p>
          </p:txBody>
        </p:sp>
      </p:grpSp>
      <p:sp>
        <p:nvSpPr>
          <p:cNvPr id="25" name="Freeform 25"/>
          <p:cNvSpPr/>
          <p:nvPr/>
        </p:nvSpPr>
        <p:spPr>
          <a:xfrm>
            <a:off x="1858252" y="1255398"/>
            <a:ext cx="6870466" cy="1658439"/>
          </a:xfrm>
          <a:custGeom>
            <a:avLst/>
            <a:gdLst/>
            <a:ahLst/>
            <a:cxnLst/>
            <a:rect l="l" t="t" r="r" b="b"/>
            <a:pathLst>
              <a:path w="6870466" h="1658439">
                <a:moveTo>
                  <a:pt x="0" y="0"/>
                </a:moveTo>
                <a:lnTo>
                  <a:pt x="6870466" y="0"/>
                </a:lnTo>
                <a:lnTo>
                  <a:pt x="6870466" y="1658439"/>
                </a:lnTo>
                <a:lnTo>
                  <a:pt x="0" y="1658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6" name="Freeform 26"/>
          <p:cNvSpPr/>
          <p:nvPr/>
        </p:nvSpPr>
        <p:spPr>
          <a:xfrm>
            <a:off x="1132635" y="2995466"/>
            <a:ext cx="9253073" cy="2512955"/>
          </a:xfrm>
          <a:custGeom>
            <a:avLst/>
            <a:gdLst/>
            <a:ahLst/>
            <a:cxnLst/>
            <a:rect l="l" t="t" r="r" b="b"/>
            <a:pathLst>
              <a:path w="9253073" h="2512955">
                <a:moveTo>
                  <a:pt x="0" y="0"/>
                </a:moveTo>
                <a:lnTo>
                  <a:pt x="9253073" y="0"/>
                </a:lnTo>
                <a:lnTo>
                  <a:pt x="9253073" y="2512954"/>
                </a:lnTo>
                <a:lnTo>
                  <a:pt x="0" y="2512954"/>
                </a:lnTo>
                <a:lnTo>
                  <a:pt x="0" y="0"/>
                </a:lnTo>
                <a:close/>
              </a:path>
            </a:pathLst>
          </a:custGeom>
          <a:blipFill>
            <a:blip r:embed="rId6"/>
            <a:stretch>
              <a:fillRect t="-2884" b="-9191"/>
            </a:stretch>
          </a:blipFill>
        </p:spPr>
        <p:txBody>
          <a:bodyPr/>
          <a:lstStyle/>
          <a:p>
            <a:endParaRPr lang="en-IN"/>
          </a:p>
        </p:txBody>
      </p:sp>
      <p:sp>
        <p:nvSpPr>
          <p:cNvPr id="27" name="Freeform 27"/>
          <p:cNvSpPr/>
          <p:nvPr/>
        </p:nvSpPr>
        <p:spPr>
          <a:xfrm>
            <a:off x="8559473" y="1295252"/>
            <a:ext cx="2089152" cy="1566864"/>
          </a:xfrm>
          <a:custGeom>
            <a:avLst/>
            <a:gdLst/>
            <a:ahLst/>
            <a:cxnLst/>
            <a:rect l="l" t="t" r="r" b="b"/>
            <a:pathLst>
              <a:path w="2089152" h="1566864">
                <a:moveTo>
                  <a:pt x="0" y="0"/>
                </a:moveTo>
                <a:lnTo>
                  <a:pt x="2089151" y="0"/>
                </a:lnTo>
                <a:lnTo>
                  <a:pt x="2089151" y="1566864"/>
                </a:lnTo>
                <a:lnTo>
                  <a:pt x="0" y="1566864"/>
                </a:lnTo>
                <a:lnTo>
                  <a:pt x="0" y="0"/>
                </a:lnTo>
                <a:close/>
              </a:path>
            </a:pathLst>
          </a:custGeom>
          <a:blipFill>
            <a:blip r:embed="rId7"/>
            <a:stretch>
              <a:fillRect/>
            </a:stretch>
          </a:blipFill>
        </p:spPr>
        <p:txBody>
          <a:bodyPr/>
          <a:lstStyle/>
          <a:p>
            <a:endParaRPr lang="en-IN"/>
          </a:p>
        </p:txBody>
      </p:sp>
      <p:sp>
        <p:nvSpPr>
          <p:cNvPr id="28" name="TextBox 28"/>
          <p:cNvSpPr txBox="1"/>
          <p:nvPr/>
        </p:nvSpPr>
        <p:spPr>
          <a:xfrm>
            <a:off x="17201649" y="9210675"/>
            <a:ext cx="267702"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27</a:t>
            </a:r>
          </a:p>
        </p:txBody>
      </p:sp>
      <p:sp>
        <p:nvSpPr>
          <p:cNvPr id="29" name="TextBox 29"/>
          <p:cNvSpPr txBox="1"/>
          <p:nvPr/>
        </p:nvSpPr>
        <p:spPr>
          <a:xfrm>
            <a:off x="1028700" y="271431"/>
            <a:ext cx="5136123" cy="892175"/>
          </a:xfrm>
          <a:prstGeom prst="rect">
            <a:avLst/>
          </a:prstGeom>
        </p:spPr>
        <p:txBody>
          <a:bodyPr lIns="0" tIns="0" rIns="0" bIns="0" rtlCol="0" anchor="t">
            <a:spAutoFit/>
          </a:bodyPr>
          <a:lstStyle/>
          <a:p>
            <a:pPr algn="l">
              <a:lnSpc>
                <a:spcPts val="7000"/>
              </a:lnSpc>
              <a:spcBef>
                <a:spcPct val="0"/>
              </a:spcBef>
            </a:pPr>
            <a:r>
              <a:rPr lang="en-US" sz="5000" b="1">
                <a:solidFill>
                  <a:srgbClr val="000000"/>
                </a:solidFill>
                <a:latin typeface="Times New Roman Bold"/>
                <a:ea typeface="Times New Roman Bold"/>
                <a:cs typeface="Times New Roman Bold"/>
                <a:sym typeface="Times New Roman Bold"/>
              </a:rPr>
              <a:t>The Mission Brain</a:t>
            </a:r>
          </a:p>
        </p:txBody>
      </p:sp>
      <p:sp>
        <p:nvSpPr>
          <p:cNvPr id="30" name="TextBox 30"/>
          <p:cNvSpPr txBox="1"/>
          <p:nvPr/>
        </p:nvSpPr>
        <p:spPr>
          <a:xfrm>
            <a:off x="11559865" y="1554108"/>
            <a:ext cx="5204135" cy="1041824"/>
          </a:xfrm>
          <a:prstGeom prst="rect">
            <a:avLst/>
          </a:prstGeom>
        </p:spPr>
        <p:txBody>
          <a:bodyPr wrap="square"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Our Solution: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Event Orchestration Engine</a:t>
            </a:r>
          </a:p>
        </p:txBody>
      </p:sp>
      <p:sp>
        <p:nvSpPr>
          <p:cNvPr id="31" name="TextBox 31"/>
          <p:cNvSpPr txBox="1"/>
          <p:nvPr/>
        </p:nvSpPr>
        <p:spPr>
          <a:xfrm>
            <a:off x="12655140" y="3324026"/>
            <a:ext cx="3104038"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Mission </a:t>
            </a:r>
          </a:p>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Detection</a:t>
            </a:r>
          </a:p>
        </p:txBody>
      </p:sp>
      <p:sp>
        <p:nvSpPr>
          <p:cNvPr id="32" name="TextBox 32"/>
          <p:cNvSpPr txBox="1"/>
          <p:nvPr/>
        </p:nvSpPr>
        <p:spPr>
          <a:xfrm>
            <a:off x="11263050" y="4605475"/>
            <a:ext cx="2309127"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Supply Chain Coordination</a:t>
            </a:r>
          </a:p>
        </p:txBody>
      </p:sp>
      <p:sp>
        <p:nvSpPr>
          <p:cNvPr id="33" name="TextBox 33"/>
          <p:cNvSpPr txBox="1"/>
          <p:nvPr/>
        </p:nvSpPr>
        <p:spPr>
          <a:xfrm>
            <a:off x="14120572" y="6171865"/>
            <a:ext cx="2401048" cy="933974"/>
          </a:xfrm>
          <a:prstGeom prst="rect">
            <a:avLst/>
          </a:prstGeom>
        </p:spPr>
        <p:txBody>
          <a:bodyPr wrap="square"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Regional Timing</a:t>
            </a:r>
          </a:p>
        </p:txBody>
      </p:sp>
      <p:sp>
        <p:nvSpPr>
          <p:cNvPr id="34" name="TextBox 34"/>
          <p:cNvSpPr txBox="1"/>
          <p:nvPr/>
        </p:nvSpPr>
        <p:spPr>
          <a:xfrm>
            <a:off x="11850102" y="6282871"/>
            <a:ext cx="2619710"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Event-Aware Pricing</a:t>
            </a:r>
          </a:p>
        </p:txBody>
      </p:sp>
      <p:sp>
        <p:nvSpPr>
          <p:cNvPr id="35" name="TextBox 35"/>
          <p:cNvSpPr txBox="1"/>
          <p:nvPr/>
        </p:nvSpPr>
        <p:spPr>
          <a:xfrm>
            <a:off x="1858252" y="1452822"/>
            <a:ext cx="6456611" cy="1032719"/>
          </a:xfrm>
          <a:prstGeom prst="rect">
            <a:avLst/>
          </a:prstGeom>
        </p:spPr>
        <p:txBody>
          <a:bodyPr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The Problem: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Calendar-Based Seasonal Planning</a:t>
            </a:r>
          </a:p>
        </p:txBody>
      </p:sp>
      <p:sp>
        <p:nvSpPr>
          <p:cNvPr id="36" name="TextBox 36"/>
          <p:cNvSpPr txBox="1"/>
          <p:nvPr/>
        </p:nvSpPr>
        <p:spPr>
          <a:xfrm>
            <a:off x="1182737" y="3018282"/>
            <a:ext cx="9097047" cy="2124749"/>
          </a:xfrm>
          <a:prstGeom prst="rect">
            <a:avLst/>
          </a:prstGeom>
        </p:spPr>
        <p:txBody>
          <a:bodyPr lIns="0" tIns="0" rIns="0" bIns="0" rtlCol="0" anchor="t">
            <a:spAutoFit/>
          </a:bodyPr>
          <a:lstStyle/>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Seasonal events treated as fixed calendar dates, miss regional timing differences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One-size-fits-all campaigns ignore household-level event missions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No early detection of buying signals (searches, list-building, category)</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Inventory and replenishment disconnected from actual demand patterns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Competitors capture early-season shoppers before Walmart pivots</a:t>
            </a:r>
          </a:p>
          <a:p>
            <a:pPr algn="just">
              <a:lnSpc>
                <a:spcPts val="2800"/>
              </a:lnSpc>
            </a:pPr>
            <a:endPar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endParaRPr>
          </a:p>
        </p:txBody>
      </p:sp>
      <p:sp>
        <p:nvSpPr>
          <p:cNvPr id="37" name="Freeform 37"/>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8"/>
            <a:stretch>
              <a:fillRect t="-11621" b="-7994"/>
            </a:stretch>
          </a:blipFill>
        </p:spPr>
        <p:txBody>
          <a:bodyPr/>
          <a:lstStyle/>
          <a:p>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3226" y="5631443"/>
            <a:ext cx="9483720" cy="2165467"/>
            <a:chOff x="0" y="0"/>
            <a:chExt cx="2497770" cy="570329"/>
          </a:xfrm>
        </p:grpSpPr>
        <p:sp>
          <p:nvSpPr>
            <p:cNvPr id="3" name="Freeform 3"/>
            <p:cNvSpPr/>
            <p:nvPr/>
          </p:nvSpPr>
          <p:spPr>
            <a:xfrm>
              <a:off x="0" y="0"/>
              <a:ext cx="2497770" cy="570329"/>
            </a:xfrm>
            <a:custGeom>
              <a:avLst/>
              <a:gdLst/>
              <a:ahLst/>
              <a:cxnLst/>
              <a:rect l="l" t="t" r="r" b="b"/>
              <a:pathLst>
                <a:path w="2497770" h="570329">
                  <a:moveTo>
                    <a:pt x="24490" y="0"/>
                  </a:moveTo>
                  <a:lnTo>
                    <a:pt x="2473280" y="0"/>
                  </a:lnTo>
                  <a:cubicBezTo>
                    <a:pt x="2479775" y="0"/>
                    <a:pt x="2486004" y="2580"/>
                    <a:pt x="2490597" y="7173"/>
                  </a:cubicBezTo>
                  <a:cubicBezTo>
                    <a:pt x="2495190" y="11766"/>
                    <a:pt x="2497770" y="17995"/>
                    <a:pt x="2497770" y="24490"/>
                  </a:cubicBezTo>
                  <a:lnTo>
                    <a:pt x="2497770" y="545839"/>
                  </a:lnTo>
                  <a:cubicBezTo>
                    <a:pt x="2497770" y="552334"/>
                    <a:pt x="2495190" y="558563"/>
                    <a:pt x="2490597" y="563156"/>
                  </a:cubicBezTo>
                  <a:cubicBezTo>
                    <a:pt x="2486004" y="567748"/>
                    <a:pt x="2479775" y="570329"/>
                    <a:pt x="2473280" y="570329"/>
                  </a:cubicBezTo>
                  <a:lnTo>
                    <a:pt x="24490" y="570329"/>
                  </a:lnTo>
                  <a:cubicBezTo>
                    <a:pt x="17995" y="570329"/>
                    <a:pt x="11766" y="567748"/>
                    <a:pt x="7173" y="563156"/>
                  </a:cubicBezTo>
                  <a:cubicBezTo>
                    <a:pt x="2580" y="558563"/>
                    <a:pt x="0" y="552334"/>
                    <a:pt x="0" y="545839"/>
                  </a:cubicBezTo>
                  <a:lnTo>
                    <a:pt x="0" y="24490"/>
                  </a:lnTo>
                  <a:cubicBezTo>
                    <a:pt x="0" y="17995"/>
                    <a:pt x="2580" y="11766"/>
                    <a:pt x="7173" y="7173"/>
                  </a:cubicBezTo>
                  <a:cubicBezTo>
                    <a:pt x="11766" y="2580"/>
                    <a:pt x="17995" y="0"/>
                    <a:pt x="24490" y="0"/>
                  </a:cubicBezTo>
                  <a:close/>
                </a:path>
              </a:pathLst>
            </a:custGeom>
            <a:solidFill>
              <a:srgbClr val="FE6007"/>
            </a:solidFill>
            <a:ln w="9525" cap="rnd">
              <a:solidFill>
                <a:srgbClr val="000000"/>
              </a:solidFill>
              <a:prstDash val="solid"/>
              <a:round/>
            </a:ln>
          </p:spPr>
          <p:txBody>
            <a:bodyPr/>
            <a:lstStyle/>
            <a:p>
              <a:endParaRPr lang="en-IN"/>
            </a:p>
          </p:txBody>
        </p:sp>
        <p:sp>
          <p:nvSpPr>
            <p:cNvPr id="4" name="TextBox 4"/>
            <p:cNvSpPr txBox="1"/>
            <p:nvPr/>
          </p:nvSpPr>
          <p:spPr>
            <a:xfrm>
              <a:off x="0" y="-57150"/>
              <a:ext cx="2497770" cy="627479"/>
            </a:xfrm>
            <a:prstGeom prst="rect">
              <a:avLst/>
            </a:prstGeom>
          </p:spPr>
          <p:txBody>
            <a:bodyPr lIns="50800" tIns="50800" rIns="50800" bIns="50800" rtlCol="0" anchor="ctr"/>
            <a:lstStyle/>
            <a:p>
              <a:pPr algn="just">
                <a:lnSpc>
                  <a:spcPts val="3149"/>
                </a:lnSpc>
              </a:pPr>
              <a:r>
                <a:rPr lang="en-US" sz="2250">
                  <a:solidFill>
                    <a:srgbClr val="000000"/>
                  </a:solidFill>
                  <a:latin typeface="Times New Roman"/>
                  <a:ea typeface="Times New Roman"/>
                  <a:cs typeface="Times New Roman"/>
                  <a:sym typeface="Times New Roman"/>
                </a:rPr>
                <a:t>Customers shop across TikTok, Google, app, store, etc. each touchpoint a clue. A multichannel preference graph unifies them into one clear picture, delivering the right product, deal, and channel at the perfect time. Retailers see double-digit revenue gains; Walmart’s data is split. Unify it to power search, ads, promotions, inventory, and AI assistants.</a:t>
              </a:r>
            </a:p>
          </p:txBody>
        </p:sp>
      </p:grpSp>
      <p:grpSp>
        <p:nvGrpSpPr>
          <p:cNvPr id="5" name="Group 5"/>
          <p:cNvGrpSpPr/>
          <p:nvPr/>
        </p:nvGrpSpPr>
        <p:grpSpPr>
          <a:xfrm>
            <a:off x="823226" y="8251548"/>
            <a:ext cx="16738790" cy="757912"/>
            <a:chOff x="0" y="0"/>
            <a:chExt cx="4408570" cy="199615"/>
          </a:xfrm>
        </p:grpSpPr>
        <p:sp>
          <p:nvSpPr>
            <p:cNvPr id="6" name="Freeform 6"/>
            <p:cNvSpPr/>
            <p:nvPr/>
          </p:nvSpPr>
          <p:spPr>
            <a:xfrm>
              <a:off x="0" y="0"/>
              <a:ext cx="4408570" cy="199615"/>
            </a:xfrm>
            <a:custGeom>
              <a:avLst/>
              <a:gdLst/>
              <a:ahLst/>
              <a:cxnLst/>
              <a:rect l="l" t="t" r="r" b="b"/>
              <a:pathLst>
                <a:path w="4408570" h="199615">
                  <a:moveTo>
                    <a:pt x="0" y="0"/>
                  </a:moveTo>
                  <a:lnTo>
                    <a:pt x="4408570" y="0"/>
                  </a:lnTo>
                  <a:lnTo>
                    <a:pt x="4408570" y="199615"/>
                  </a:lnTo>
                  <a:lnTo>
                    <a:pt x="0" y="199615"/>
                  </a:lnTo>
                  <a:close/>
                </a:path>
              </a:pathLst>
            </a:custGeom>
            <a:solidFill>
              <a:srgbClr val="FFFFFF"/>
            </a:solidFill>
            <a:ln w="9525" cap="sq">
              <a:solidFill>
                <a:srgbClr val="000000"/>
              </a:solidFill>
              <a:prstDash val="solid"/>
              <a:miter/>
            </a:ln>
          </p:spPr>
          <p:txBody>
            <a:bodyPr/>
            <a:lstStyle/>
            <a:p>
              <a:endParaRPr lang="en-IN"/>
            </a:p>
          </p:txBody>
        </p:sp>
        <p:sp>
          <p:nvSpPr>
            <p:cNvPr id="7" name="TextBox 7"/>
            <p:cNvSpPr txBox="1"/>
            <p:nvPr/>
          </p:nvSpPr>
          <p:spPr>
            <a:xfrm>
              <a:off x="0" y="-47625"/>
              <a:ext cx="4408570" cy="247240"/>
            </a:xfrm>
            <a:prstGeom prst="rect">
              <a:avLst/>
            </a:prstGeom>
          </p:spPr>
          <p:txBody>
            <a:bodyPr lIns="50800" tIns="50800" rIns="50800" bIns="50800" rtlCol="0" anchor="ctr"/>
            <a:lstStyle/>
            <a:p>
              <a:pPr algn="just">
                <a:lnSpc>
                  <a:spcPts val="2380"/>
                </a:lnSpc>
              </a:pPr>
              <a:r>
                <a:rPr lang="en-US" sz="1700">
                  <a:solidFill>
                    <a:srgbClr val="000000"/>
                  </a:solidFill>
                  <a:latin typeface="Times New Roman"/>
                  <a:ea typeface="Times New Roman"/>
                  <a:cs typeface="Times New Roman"/>
                  <a:sym typeface="Times New Roman"/>
                </a:rPr>
                <a:t>Channel silos fragment Walmart’s view of customers, but a unified preference graph connects intent and behavior across store, app, and web. With one enterprise-wide identity layer orchestrating search, ads, inventory, and fulfillment, Walmart can deliver seamless journeys and unlock double-digit revenue uplift</a:t>
              </a:r>
            </a:p>
          </p:txBody>
        </p:sp>
      </p:grpSp>
      <p:sp>
        <p:nvSpPr>
          <p:cNvPr id="8" name="Freeform 8"/>
          <p:cNvSpPr/>
          <p:nvPr/>
        </p:nvSpPr>
        <p:spPr>
          <a:xfrm>
            <a:off x="11167312" y="1356234"/>
            <a:ext cx="6091988" cy="1470525"/>
          </a:xfrm>
          <a:custGeom>
            <a:avLst/>
            <a:gdLst/>
            <a:ahLst/>
            <a:cxnLst/>
            <a:rect l="l" t="t" r="r" b="b"/>
            <a:pathLst>
              <a:path w="6091988" h="1470525">
                <a:moveTo>
                  <a:pt x="0" y="0"/>
                </a:moveTo>
                <a:lnTo>
                  <a:pt x="6091988" y="0"/>
                </a:lnTo>
                <a:lnTo>
                  <a:pt x="6091988" y="1470525"/>
                </a:lnTo>
                <a:lnTo>
                  <a:pt x="0" y="147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9" name="Group 9"/>
          <p:cNvGrpSpPr/>
          <p:nvPr/>
        </p:nvGrpSpPr>
        <p:grpSpPr>
          <a:xfrm>
            <a:off x="15027434" y="4004763"/>
            <a:ext cx="2401048" cy="2204171"/>
            <a:chOff x="0" y="0"/>
            <a:chExt cx="734631" cy="674395"/>
          </a:xfrm>
        </p:grpSpPr>
        <p:sp>
          <p:nvSpPr>
            <p:cNvPr id="10" name="Freeform 10"/>
            <p:cNvSpPr/>
            <p:nvPr/>
          </p:nvSpPr>
          <p:spPr>
            <a:xfrm>
              <a:off x="0" y="0"/>
              <a:ext cx="734631" cy="674395"/>
            </a:xfrm>
            <a:custGeom>
              <a:avLst/>
              <a:gdLst/>
              <a:ahLst/>
              <a:cxnLst/>
              <a:rect l="l" t="t" r="r" b="b"/>
              <a:pathLst>
                <a:path w="734631" h="674395">
                  <a:moveTo>
                    <a:pt x="367316" y="0"/>
                  </a:moveTo>
                  <a:cubicBezTo>
                    <a:pt x="164453" y="0"/>
                    <a:pt x="0" y="150968"/>
                    <a:pt x="0" y="337197"/>
                  </a:cubicBezTo>
                  <a:cubicBezTo>
                    <a:pt x="0" y="523426"/>
                    <a:pt x="164453" y="674395"/>
                    <a:pt x="367316" y="674395"/>
                  </a:cubicBezTo>
                  <a:cubicBezTo>
                    <a:pt x="570179" y="674395"/>
                    <a:pt x="734631" y="523426"/>
                    <a:pt x="734631" y="337197"/>
                  </a:cubicBezTo>
                  <a:cubicBezTo>
                    <a:pt x="734631" y="150968"/>
                    <a:pt x="570179" y="0"/>
                    <a:pt x="367316" y="0"/>
                  </a:cubicBezTo>
                  <a:close/>
                </a:path>
              </a:pathLst>
            </a:custGeom>
            <a:solidFill>
              <a:srgbClr val="C2A603"/>
            </a:solidFill>
          </p:spPr>
          <p:txBody>
            <a:bodyPr/>
            <a:lstStyle/>
            <a:p>
              <a:endParaRPr lang="en-IN"/>
            </a:p>
          </p:txBody>
        </p:sp>
        <p:sp>
          <p:nvSpPr>
            <p:cNvPr id="11" name="TextBox 11"/>
            <p:cNvSpPr txBox="1"/>
            <p:nvPr/>
          </p:nvSpPr>
          <p:spPr>
            <a:xfrm>
              <a:off x="68872" y="15599"/>
              <a:ext cx="596888" cy="595571"/>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13110027" y="2969634"/>
            <a:ext cx="2668205" cy="1984952"/>
            <a:chOff x="0" y="0"/>
            <a:chExt cx="842357" cy="626653"/>
          </a:xfrm>
        </p:grpSpPr>
        <p:sp>
          <p:nvSpPr>
            <p:cNvPr id="13" name="Freeform 13"/>
            <p:cNvSpPr/>
            <p:nvPr/>
          </p:nvSpPr>
          <p:spPr>
            <a:xfrm>
              <a:off x="0" y="0"/>
              <a:ext cx="842357" cy="626652"/>
            </a:xfrm>
            <a:custGeom>
              <a:avLst/>
              <a:gdLst/>
              <a:ahLst/>
              <a:cxnLst/>
              <a:rect l="l" t="t" r="r" b="b"/>
              <a:pathLst>
                <a:path w="842357" h="626652">
                  <a:moveTo>
                    <a:pt x="421178" y="0"/>
                  </a:moveTo>
                  <a:cubicBezTo>
                    <a:pt x="188568" y="0"/>
                    <a:pt x="0" y="140281"/>
                    <a:pt x="0" y="313326"/>
                  </a:cubicBezTo>
                  <a:cubicBezTo>
                    <a:pt x="0" y="486372"/>
                    <a:pt x="188568" y="626652"/>
                    <a:pt x="421178" y="626652"/>
                  </a:cubicBezTo>
                  <a:cubicBezTo>
                    <a:pt x="653789" y="626652"/>
                    <a:pt x="842357" y="486372"/>
                    <a:pt x="842357" y="313326"/>
                  </a:cubicBezTo>
                  <a:cubicBezTo>
                    <a:pt x="842357" y="140281"/>
                    <a:pt x="653789" y="0"/>
                    <a:pt x="421178" y="0"/>
                  </a:cubicBezTo>
                  <a:close/>
                </a:path>
              </a:pathLst>
            </a:custGeom>
            <a:solidFill>
              <a:srgbClr val="B29905"/>
            </a:solidFill>
          </p:spPr>
          <p:txBody>
            <a:bodyPr/>
            <a:lstStyle/>
            <a:p>
              <a:endParaRPr lang="en-IN"/>
            </a:p>
          </p:txBody>
        </p:sp>
        <p:sp>
          <p:nvSpPr>
            <p:cNvPr id="14" name="TextBox 14"/>
            <p:cNvSpPr txBox="1"/>
            <p:nvPr/>
          </p:nvSpPr>
          <p:spPr>
            <a:xfrm>
              <a:off x="78971" y="11124"/>
              <a:ext cx="684415" cy="556780"/>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10998130" y="3762721"/>
            <a:ext cx="2606211" cy="2291618"/>
            <a:chOff x="0" y="0"/>
            <a:chExt cx="902550" cy="793605"/>
          </a:xfrm>
        </p:grpSpPr>
        <p:sp>
          <p:nvSpPr>
            <p:cNvPr id="16" name="Freeform 16"/>
            <p:cNvSpPr/>
            <p:nvPr/>
          </p:nvSpPr>
          <p:spPr>
            <a:xfrm>
              <a:off x="0" y="0"/>
              <a:ext cx="902550" cy="793605"/>
            </a:xfrm>
            <a:custGeom>
              <a:avLst/>
              <a:gdLst/>
              <a:ahLst/>
              <a:cxnLst/>
              <a:rect l="l" t="t" r="r" b="b"/>
              <a:pathLst>
                <a:path w="902550" h="793605">
                  <a:moveTo>
                    <a:pt x="451275" y="0"/>
                  </a:moveTo>
                  <a:cubicBezTo>
                    <a:pt x="202043" y="0"/>
                    <a:pt x="0" y="177654"/>
                    <a:pt x="0" y="396802"/>
                  </a:cubicBezTo>
                  <a:cubicBezTo>
                    <a:pt x="0" y="615950"/>
                    <a:pt x="202043" y="793605"/>
                    <a:pt x="451275" y="793605"/>
                  </a:cubicBezTo>
                  <a:cubicBezTo>
                    <a:pt x="700508" y="793605"/>
                    <a:pt x="902550" y="615950"/>
                    <a:pt x="902550" y="396802"/>
                  </a:cubicBezTo>
                  <a:cubicBezTo>
                    <a:pt x="902550" y="177654"/>
                    <a:pt x="700508" y="0"/>
                    <a:pt x="451275" y="0"/>
                  </a:cubicBezTo>
                  <a:close/>
                </a:path>
              </a:pathLst>
            </a:custGeom>
            <a:solidFill>
              <a:srgbClr val="FEE134"/>
            </a:solidFill>
          </p:spPr>
          <p:txBody>
            <a:bodyPr/>
            <a:lstStyle/>
            <a:p>
              <a:endParaRPr lang="en-IN"/>
            </a:p>
          </p:txBody>
        </p:sp>
        <p:sp>
          <p:nvSpPr>
            <p:cNvPr id="17" name="TextBox 17"/>
            <p:cNvSpPr txBox="1"/>
            <p:nvPr/>
          </p:nvSpPr>
          <p:spPr>
            <a:xfrm>
              <a:off x="84614" y="26775"/>
              <a:ext cx="733322" cy="692429"/>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15132289" y="4283743"/>
            <a:ext cx="2191338" cy="141732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Unified Preference Engine</a:t>
            </a:r>
          </a:p>
        </p:txBody>
      </p:sp>
      <p:grpSp>
        <p:nvGrpSpPr>
          <p:cNvPr id="19" name="Group 19"/>
          <p:cNvGrpSpPr/>
          <p:nvPr/>
        </p:nvGrpSpPr>
        <p:grpSpPr>
          <a:xfrm>
            <a:off x="14239324" y="5657448"/>
            <a:ext cx="2625455" cy="2146426"/>
            <a:chOff x="0" y="0"/>
            <a:chExt cx="729136" cy="596101"/>
          </a:xfrm>
        </p:grpSpPr>
        <p:sp>
          <p:nvSpPr>
            <p:cNvPr id="20" name="Freeform 20"/>
            <p:cNvSpPr/>
            <p:nvPr/>
          </p:nvSpPr>
          <p:spPr>
            <a:xfrm>
              <a:off x="0" y="0"/>
              <a:ext cx="729136" cy="596101"/>
            </a:xfrm>
            <a:custGeom>
              <a:avLst/>
              <a:gdLst/>
              <a:ahLst/>
              <a:cxnLst/>
              <a:rect l="l" t="t" r="r" b="b"/>
              <a:pathLst>
                <a:path w="729136" h="596101">
                  <a:moveTo>
                    <a:pt x="364568" y="0"/>
                  </a:moveTo>
                  <a:cubicBezTo>
                    <a:pt x="163223" y="0"/>
                    <a:pt x="0" y="133442"/>
                    <a:pt x="0" y="298050"/>
                  </a:cubicBezTo>
                  <a:cubicBezTo>
                    <a:pt x="0" y="462659"/>
                    <a:pt x="163223" y="596101"/>
                    <a:pt x="364568" y="596101"/>
                  </a:cubicBezTo>
                  <a:cubicBezTo>
                    <a:pt x="565913" y="596101"/>
                    <a:pt x="729136" y="462659"/>
                    <a:pt x="729136" y="298050"/>
                  </a:cubicBezTo>
                  <a:cubicBezTo>
                    <a:pt x="729136" y="133442"/>
                    <a:pt x="565913" y="0"/>
                    <a:pt x="364568" y="0"/>
                  </a:cubicBezTo>
                  <a:close/>
                </a:path>
              </a:pathLst>
            </a:custGeom>
            <a:solidFill>
              <a:srgbClr val="E1C106"/>
            </a:solidFill>
          </p:spPr>
          <p:txBody>
            <a:bodyPr/>
            <a:lstStyle/>
            <a:p>
              <a:endParaRPr lang="en-IN"/>
            </a:p>
          </p:txBody>
        </p:sp>
        <p:sp>
          <p:nvSpPr>
            <p:cNvPr id="21" name="TextBox 21"/>
            <p:cNvSpPr txBox="1"/>
            <p:nvPr/>
          </p:nvSpPr>
          <p:spPr>
            <a:xfrm>
              <a:off x="68356" y="8259"/>
              <a:ext cx="592423" cy="531957"/>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11940112" y="5701063"/>
            <a:ext cx="2504018" cy="2059196"/>
            <a:chOff x="0" y="0"/>
            <a:chExt cx="820076" cy="674395"/>
          </a:xfrm>
        </p:grpSpPr>
        <p:sp>
          <p:nvSpPr>
            <p:cNvPr id="23" name="Freeform 23"/>
            <p:cNvSpPr/>
            <p:nvPr/>
          </p:nvSpPr>
          <p:spPr>
            <a:xfrm>
              <a:off x="0" y="0"/>
              <a:ext cx="820076" cy="674395"/>
            </a:xfrm>
            <a:custGeom>
              <a:avLst/>
              <a:gdLst/>
              <a:ahLst/>
              <a:cxnLst/>
              <a:rect l="l" t="t" r="r" b="b"/>
              <a:pathLst>
                <a:path w="820076" h="674395">
                  <a:moveTo>
                    <a:pt x="410038" y="0"/>
                  </a:moveTo>
                  <a:cubicBezTo>
                    <a:pt x="183580" y="0"/>
                    <a:pt x="0" y="150968"/>
                    <a:pt x="0" y="337197"/>
                  </a:cubicBezTo>
                  <a:cubicBezTo>
                    <a:pt x="0" y="523426"/>
                    <a:pt x="183580" y="674395"/>
                    <a:pt x="410038" y="674395"/>
                  </a:cubicBezTo>
                  <a:cubicBezTo>
                    <a:pt x="636495" y="674395"/>
                    <a:pt x="820076" y="523426"/>
                    <a:pt x="820076" y="337197"/>
                  </a:cubicBezTo>
                  <a:cubicBezTo>
                    <a:pt x="820076" y="150968"/>
                    <a:pt x="636495" y="0"/>
                    <a:pt x="410038" y="0"/>
                  </a:cubicBezTo>
                  <a:close/>
                </a:path>
              </a:pathLst>
            </a:custGeom>
            <a:solidFill>
              <a:srgbClr val="EDD231"/>
            </a:solidFill>
          </p:spPr>
          <p:txBody>
            <a:bodyPr/>
            <a:lstStyle/>
            <a:p>
              <a:endParaRPr lang="en-IN"/>
            </a:p>
          </p:txBody>
        </p:sp>
        <p:sp>
          <p:nvSpPr>
            <p:cNvPr id="24" name="TextBox 24"/>
            <p:cNvSpPr txBox="1"/>
            <p:nvPr/>
          </p:nvSpPr>
          <p:spPr>
            <a:xfrm>
              <a:off x="76882" y="15599"/>
              <a:ext cx="666311" cy="595571"/>
            </a:xfrm>
            <a:prstGeom prst="rect">
              <a:avLst/>
            </a:prstGeom>
          </p:spPr>
          <p:txBody>
            <a:bodyPr lIns="50800" tIns="50800" rIns="50800" bIns="50800" rtlCol="0" anchor="ctr"/>
            <a:lstStyle/>
            <a:p>
              <a:pPr algn="ctr">
                <a:lnSpc>
                  <a:spcPts val="2800"/>
                </a:lnSpc>
              </a:pPr>
              <a:endParaRPr/>
            </a:p>
          </p:txBody>
        </p:sp>
      </p:grpSp>
      <p:sp>
        <p:nvSpPr>
          <p:cNvPr id="25" name="Freeform 25"/>
          <p:cNvSpPr/>
          <p:nvPr/>
        </p:nvSpPr>
        <p:spPr>
          <a:xfrm>
            <a:off x="2841083" y="1511683"/>
            <a:ext cx="5448006" cy="1315076"/>
          </a:xfrm>
          <a:custGeom>
            <a:avLst/>
            <a:gdLst/>
            <a:ahLst/>
            <a:cxnLst/>
            <a:rect l="l" t="t" r="r" b="b"/>
            <a:pathLst>
              <a:path w="5448006" h="1315076">
                <a:moveTo>
                  <a:pt x="0" y="0"/>
                </a:moveTo>
                <a:lnTo>
                  <a:pt x="5448006" y="0"/>
                </a:lnTo>
                <a:lnTo>
                  <a:pt x="5448006" y="1315076"/>
                </a:lnTo>
                <a:lnTo>
                  <a:pt x="0" y="1315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6" name="Freeform 26"/>
          <p:cNvSpPr/>
          <p:nvPr/>
        </p:nvSpPr>
        <p:spPr>
          <a:xfrm>
            <a:off x="1200653" y="2953812"/>
            <a:ext cx="8728865" cy="2573399"/>
          </a:xfrm>
          <a:custGeom>
            <a:avLst/>
            <a:gdLst/>
            <a:ahLst/>
            <a:cxnLst/>
            <a:rect l="l" t="t" r="r" b="b"/>
            <a:pathLst>
              <a:path w="8728865" h="2573399">
                <a:moveTo>
                  <a:pt x="0" y="0"/>
                </a:moveTo>
                <a:lnTo>
                  <a:pt x="8728866" y="0"/>
                </a:lnTo>
                <a:lnTo>
                  <a:pt x="8728866" y="2573399"/>
                </a:lnTo>
                <a:lnTo>
                  <a:pt x="0" y="2573399"/>
                </a:lnTo>
                <a:lnTo>
                  <a:pt x="0" y="0"/>
                </a:lnTo>
                <a:close/>
              </a:path>
            </a:pathLst>
          </a:custGeom>
          <a:blipFill>
            <a:blip r:embed="rId6"/>
            <a:stretch>
              <a:fillRect b="-3242"/>
            </a:stretch>
          </a:blipFill>
        </p:spPr>
        <p:txBody>
          <a:bodyPr/>
          <a:lstStyle/>
          <a:p>
            <a:endParaRPr lang="en-IN"/>
          </a:p>
        </p:txBody>
      </p:sp>
      <p:sp>
        <p:nvSpPr>
          <p:cNvPr id="27" name="TextBox 27"/>
          <p:cNvSpPr txBox="1"/>
          <p:nvPr/>
        </p:nvSpPr>
        <p:spPr>
          <a:xfrm>
            <a:off x="17187222" y="9210675"/>
            <a:ext cx="296556"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28</a:t>
            </a:r>
          </a:p>
        </p:txBody>
      </p:sp>
      <p:sp>
        <p:nvSpPr>
          <p:cNvPr id="28" name="TextBox 28"/>
          <p:cNvSpPr txBox="1"/>
          <p:nvPr/>
        </p:nvSpPr>
        <p:spPr>
          <a:xfrm>
            <a:off x="1028700" y="271431"/>
            <a:ext cx="6597402" cy="892175"/>
          </a:xfrm>
          <a:prstGeom prst="rect">
            <a:avLst/>
          </a:prstGeom>
        </p:spPr>
        <p:txBody>
          <a:bodyPr lIns="0" tIns="0" rIns="0" bIns="0" rtlCol="0" anchor="t">
            <a:spAutoFit/>
          </a:bodyPr>
          <a:lstStyle/>
          <a:p>
            <a:pPr algn="l">
              <a:lnSpc>
                <a:spcPts val="7000"/>
              </a:lnSpc>
              <a:spcBef>
                <a:spcPct val="0"/>
              </a:spcBef>
            </a:pPr>
            <a:r>
              <a:rPr lang="en-US" sz="5000" b="1">
                <a:solidFill>
                  <a:srgbClr val="000000"/>
                </a:solidFill>
                <a:latin typeface="Times New Roman Bold"/>
                <a:ea typeface="Times New Roman Bold"/>
                <a:cs typeface="Times New Roman Bold"/>
                <a:sym typeface="Times New Roman Bold"/>
              </a:rPr>
              <a:t>The Omnichannel Brain</a:t>
            </a:r>
          </a:p>
        </p:txBody>
      </p:sp>
      <p:sp>
        <p:nvSpPr>
          <p:cNvPr id="29" name="TextBox 29"/>
          <p:cNvSpPr txBox="1"/>
          <p:nvPr/>
        </p:nvSpPr>
        <p:spPr>
          <a:xfrm>
            <a:off x="11846195" y="1558096"/>
            <a:ext cx="4772446" cy="1041824"/>
          </a:xfrm>
          <a:prstGeom prst="rect">
            <a:avLst/>
          </a:prstGeom>
        </p:spPr>
        <p:txBody>
          <a:bodyPr wrap="square"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Our Solution: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Unified Preference Graph</a:t>
            </a:r>
          </a:p>
        </p:txBody>
      </p:sp>
      <p:sp>
        <p:nvSpPr>
          <p:cNvPr id="30" name="TextBox 30"/>
          <p:cNvSpPr txBox="1"/>
          <p:nvPr/>
        </p:nvSpPr>
        <p:spPr>
          <a:xfrm>
            <a:off x="12949957" y="3333148"/>
            <a:ext cx="3104038"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Enterprise Identity Graph</a:t>
            </a:r>
          </a:p>
        </p:txBody>
      </p:sp>
      <p:sp>
        <p:nvSpPr>
          <p:cNvPr id="31" name="TextBox 31"/>
          <p:cNvSpPr txBox="1"/>
          <p:nvPr/>
        </p:nvSpPr>
        <p:spPr>
          <a:xfrm>
            <a:off x="11072401" y="4409420"/>
            <a:ext cx="2457669"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Omnichannel Orchestration</a:t>
            </a:r>
          </a:p>
        </p:txBody>
      </p:sp>
      <p:sp>
        <p:nvSpPr>
          <p:cNvPr id="32" name="TextBox 32"/>
          <p:cNvSpPr txBox="1"/>
          <p:nvPr/>
        </p:nvSpPr>
        <p:spPr>
          <a:xfrm>
            <a:off x="14263571" y="6446234"/>
            <a:ext cx="2537617" cy="933974"/>
          </a:xfrm>
          <a:prstGeom prst="rect">
            <a:avLst/>
          </a:prstGeom>
        </p:spPr>
        <p:txBody>
          <a:bodyPr wrap="square"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Graph-Based ML</a:t>
            </a:r>
          </a:p>
        </p:txBody>
      </p:sp>
      <p:sp>
        <p:nvSpPr>
          <p:cNvPr id="33" name="TextBox 33"/>
          <p:cNvSpPr txBox="1"/>
          <p:nvPr/>
        </p:nvSpPr>
        <p:spPr>
          <a:xfrm>
            <a:off x="11882266" y="6246220"/>
            <a:ext cx="2619710" cy="941070"/>
          </a:xfrm>
          <a:prstGeom prst="rect">
            <a:avLst/>
          </a:prstGeom>
        </p:spPr>
        <p:txBody>
          <a:bodyPr lIns="0" tIns="0" rIns="0" bIns="0" rtlCol="0" anchor="t">
            <a:spAutoFit/>
          </a:bodyPr>
          <a:lstStyle/>
          <a:p>
            <a:pPr algn="ctr">
              <a:lnSpc>
                <a:spcPts val="3779"/>
              </a:lnSpc>
            </a:pPr>
            <a:r>
              <a:rPr lang="en-US" sz="2700" b="1" dirty="0">
                <a:solidFill>
                  <a:srgbClr val="000000"/>
                </a:solidFill>
                <a:latin typeface="Times New Roman" panose="02020603050405020304" pitchFamily="18" charset="0"/>
                <a:ea typeface="Canva Sans Bold"/>
                <a:cs typeface="Times New Roman" panose="02020603050405020304" pitchFamily="18" charset="0"/>
                <a:sym typeface="Canva Sans Bold"/>
              </a:rPr>
              <a:t>Coordinated Decisions</a:t>
            </a:r>
          </a:p>
        </p:txBody>
      </p:sp>
      <p:sp>
        <p:nvSpPr>
          <p:cNvPr id="34" name="TextBox 34"/>
          <p:cNvSpPr txBox="1"/>
          <p:nvPr/>
        </p:nvSpPr>
        <p:spPr>
          <a:xfrm>
            <a:off x="3135244" y="1557554"/>
            <a:ext cx="4941956" cy="1041824"/>
          </a:xfrm>
          <a:prstGeom prst="rect">
            <a:avLst/>
          </a:prstGeom>
        </p:spPr>
        <p:txBody>
          <a:bodyPr wrap="square" lIns="0" tIns="0" rIns="0" bIns="0" rtlCol="0" anchor="t">
            <a:spAutoFit/>
          </a:bodyPr>
          <a:lstStyle/>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The Problem: </a:t>
            </a:r>
          </a:p>
          <a:p>
            <a:pPr algn="ctr">
              <a:lnSpc>
                <a:spcPts val="4199"/>
              </a:lnSpc>
            </a:pPr>
            <a:r>
              <a:rPr lang="en-US" sz="2999" b="1" dirty="0">
                <a:solidFill>
                  <a:srgbClr val="000000"/>
                </a:solidFill>
                <a:latin typeface="Times New Roman" panose="02020603050405020304" pitchFamily="18" charset="0"/>
                <a:ea typeface="Canva Sans Bold"/>
                <a:cs typeface="Times New Roman" panose="02020603050405020304" pitchFamily="18" charset="0"/>
                <a:sym typeface="Canva Sans Bold"/>
              </a:rPr>
              <a:t>Fragmented Channel Silos</a:t>
            </a:r>
          </a:p>
        </p:txBody>
      </p:sp>
      <p:sp>
        <p:nvSpPr>
          <p:cNvPr id="35" name="TextBox 35"/>
          <p:cNvSpPr txBox="1"/>
          <p:nvPr/>
        </p:nvSpPr>
        <p:spPr>
          <a:xfrm>
            <a:off x="1345582" y="2985053"/>
            <a:ext cx="8439008" cy="2124749"/>
          </a:xfrm>
          <a:prstGeom prst="rect">
            <a:avLst/>
          </a:prstGeom>
        </p:spPr>
        <p:txBody>
          <a:bodyPr lIns="0" tIns="0" rIns="0" bIns="0" rtlCol="0" anchor="t">
            <a:spAutoFit/>
          </a:bodyPr>
          <a:lstStyle/>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Customer data scattered across web, app, store, media, and social</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No unified identity, linking all touchpoints and interactions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Each channel makes independent decisions, creating conflicting messages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Preferences inferred separately per channel, wasting insights</a:t>
            </a:r>
          </a:p>
          <a:p>
            <a:pPr marL="431817" lvl="1" indent="-215908" algn="just">
              <a:lnSpc>
                <a:spcPts val="2800"/>
              </a:lnSpc>
              <a:buFont typeface="Arial"/>
              <a:buChar char="•"/>
            </a:pPr>
            <a:r>
              <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rPr>
              <a:t>Lost personalization opportunities across omnichannel journey</a:t>
            </a:r>
          </a:p>
          <a:p>
            <a:pPr algn="just">
              <a:lnSpc>
                <a:spcPts val="2800"/>
              </a:lnSpc>
            </a:pPr>
            <a:endParaRPr lang="en-US" sz="2000" b="1" dirty="0">
              <a:solidFill>
                <a:srgbClr val="FFFFFF"/>
              </a:solidFill>
              <a:latin typeface="Times New Roman" panose="02020603050405020304" pitchFamily="18" charset="0"/>
              <a:ea typeface="Canva Sans Bold"/>
              <a:cs typeface="Times New Roman" panose="02020603050405020304" pitchFamily="18" charset="0"/>
              <a:sym typeface="Canva Sans Bold"/>
            </a:endParaRPr>
          </a:p>
        </p:txBody>
      </p:sp>
      <p:sp>
        <p:nvSpPr>
          <p:cNvPr id="36" name="Freeform 36"/>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7"/>
            <a:stretch>
              <a:fillRect t="-11621" b="-7994"/>
            </a:stretch>
          </a:blipFill>
        </p:spPr>
        <p:txBody>
          <a:bodyPr/>
          <a:lstStyle/>
          <a:p>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8985282" y="0"/>
            <a:ext cx="9302718" cy="10507873"/>
          </a:xfrm>
          <a:custGeom>
            <a:avLst/>
            <a:gdLst/>
            <a:ahLst/>
            <a:cxnLst/>
            <a:rect l="l" t="t" r="r" b="b"/>
            <a:pathLst>
              <a:path w="9302718" h="10507873">
                <a:moveTo>
                  <a:pt x="0" y="0"/>
                </a:moveTo>
                <a:lnTo>
                  <a:pt x="9302718" y="0"/>
                </a:lnTo>
                <a:lnTo>
                  <a:pt x="9302718" y="10507873"/>
                </a:lnTo>
                <a:lnTo>
                  <a:pt x="0" y="10507873"/>
                </a:lnTo>
                <a:lnTo>
                  <a:pt x="0" y="0"/>
                </a:lnTo>
                <a:close/>
              </a:path>
            </a:pathLst>
          </a:custGeom>
          <a:blipFill>
            <a:blip r:embed="rId3"/>
            <a:stretch>
              <a:fillRect/>
            </a:stretch>
          </a:blipFill>
        </p:spPr>
        <p:txBody>
          <a:bodyPr/>
          <a:lstStyle/>
          <a:p>
            <a:endParaRPr lang="en-IN"/>
          </a:p>
        </p:txBody>
      </p:sp>
      <p:sp>
        <p:nvSpPr>
          <p:cNvPr id="3" name="Freeform 3"/>
          <p:cNvSpPr/>
          <p:nvPr/>
        </p:nvSpPr>
        <p:spPr>
          <a:xfrm>
            <a:off x="16057428" y="297033"/>
            <a:ext cx="2048550" cy="1390932"/>
          </a:xfrm>
          <a:custGeom>
            <a:avLst/>
            <a:gdLst/>
            <a:ahLst/>
            <a:cxnLst/>
            <a:rect l="l" t="t" r="r" b="b"/>
            <a:pathLst>
              <a:path w="2048550" h="1390932">
                <a:moveTo>
                  <a:pt x="0" y="0"/>
                </a:moveTo>
                <a:lnTo>
                  <a:pt x="2048550" y="0"/>
                </a:lnTo>
                <a:lnTo>
                  <a:pt x="2048550" y="1390933"/>
                </a:lnTo>
                <a:lnTo>
                  <a:pt x="0" y="1390933"/>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65967" y="3810000"/>
            <a:ext cx="2896433" cy="1235338"/>
          </a:xfrm>
          <a:prstGeom prst="rect">
            <a:avLst/>
          </a:prstGeom>
        </p:spPr>
        <p:txBody>
          <a:bodyPr wrap="square" lIns="0" tIns="0" rIns="0" bIns="0" rtlCol="0" anchor="t">
            <a:spAutoFit/>
          </a:bodyPr>
          <a:lstStyle/>
          <a:p>
            <a:pPr algn="ctr">
              <a:lnSpc>
                <a:spcPts val="10500"/>
              </a:lnSpc>
              <a:spcBef>
                <a:spcPct val="0"/>
              </a:spcBef>
            </a:pPr>
            <a:r>
              <a:rPr lang="en-US" sz="7500" dirty="0">
                <a:solidFill>
                  <a:srgbClr val="192A4D"/>
                </a:solidFill>
                <a:latin typeface="Times New Roman"/>
                <a:ea typeface="Times New Roman"/>
                <a:cs typeface="Times New Roman"/>
                <a:sym typeface="Times New Roman"/>
              </a:rPr>
              <a:t>Pillar 4</a:t>
            </a:r>
          </a:p>
        </p:txBody>
      </p:sp>
      <p:sp>
        <p:nvSpPr>
          <p:cNvPr id="5" name="TextBox 5"/>
          <p:cNvSpPr txBox="1"/>
          <p:nvPr/>
        </p:nvSpPr>
        <p:spPr>
          <a:xfrm>
            <a:off x="1028700" y="4953000"/>
            <a:ext cx="5630705" cy="4000500"/>
          </a:xfrm>
          <a:prstGeom prst="rect">
            <a:avLst/>
          </a:prstGeom>
        </p:spPr>
        <p:txBody>
          <a:bodyPr lIns="0" tIns="0" rIns="0" bIns="0" rtlCol="0" anchor="t">
            <a:spAutoFit/>
          </a:bodyPr>
          <a:lstStyle/>
          <a:p>
            <a:pPr algn="l">
              <a:lnSpc>
                <a:spcPts val="10500"/>
              </a:lnSpc>
              <a:spcBef>
                <a:spcPct val="0"/>
              </a:spcBef>
            </a:pPr>
            <a:r>
              <a:rPr lang="en-US" sz="7500">
                <a:solidFill>
                  <a:srgbClr val="FFFFFF"/>
                </a:solidFill>
                <a:latin typeface="Times New Roman"/>
                <a:ea typeface="Times New Roman"/>
                <a:cs typeface="Times New Roman"/>
                <a:sym typeface="Times New Roman"/>
              </a:rPr>
              <a:t>Agentic Commerce Ecosystem</a:t>
            </a:r>
          </a:p>
        </p:txBody>
      </p:sp>
      <p:sp>
        <p:nvSpPr>
          <p:cNvPr id="6" name="TextBox 6"/>
          <p:cNvSpPr txBox="1"/>
          <p:nvPr/>
        </p:nvSpPr>
        <p:spPr>
          <a:xfrm>
            <a:off x="17182413" y="9210675"/>
            <a:ext cx="3061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8991600" y="0"/>
            <a:ext cx="9302718" cy="10507873"/>
          </a:xfrm>
          <a:custGeom>
            <a:avLst/>
            <a:gdLst/>
            <a:ahLst/>
            <a:cxnLst/>
            <a:rect l="l" t="t" r="r" b="b"/>
            <a:pathLst>
              <a:path w="9302718" h="10507873">
                <a:moveTo>
                  <a:pt x="0" y="0"/>
                </a:moveTo>
                <a:lnTo>
                  <a:pt x="9302718" y="0"/>
                </a:lnTo>
                <a:lnTo>
                  <a:pt x="9302718" y="10507873"/>
                </a:lnTo>
                <a:lnTo>
                  <a:pt x="0" y="10507873"/>
                </a:lnTo>
                <a:lnTo>
                  <a:pt x="0" y="0"/>
                </a:lnTo>
                <a:close/>
              </a:path>
            </a:pathLst>
          </a:custGeom>
          <a:blipFill>
            <a:blip r:embed="rId2"/>
            <a:stretch>
              <a:fillRect/>
            </a:stretch>
          </a:blipFill>
        </p:spPr>
        <p:txBody>
          <a:bodyPr/>
          <a:lstStyle/>
          <a:p>
            <a:endParaRPr lang="en-IN"/>
          </a:p>
        </p:txBody>
      </p:sp>
      <p:sp>
        <p:nvSpPr>
          <p:cNvPr id="3" name="Freeform 3"/>
          <p:cNvSpPr/>
          <p:nvPr/>
        </p:nvSpPr>
        <p:spPr>
          <a:xfrm>
            <a:off x="16057428" y="297033"/>
            <a:ext cx="2048550" cy="1390932"/>
          </a:xfrm>
          <a:custGeom>
            <a:avLst/>
            <a:gdLst/>
            <a:ahLst/>
            <a:cxnLst/>
            <a:rect l="l" t="t" r="r" b="b"/>
            <a:pathLst>
              <a:path w="2048550" h="1390932">
                <a:moveTo>
                  <a:pt x="0" y="0"/>
                </a:moveTo>
                <a:lnTo>
                  <a:pt x="2048550" y="0"/>
                </a:lnTo>
                <a:lnTo>
                  <a:pt x="2048550" y="1390933"/>
                </a:lnTo>
                <a:lnTo>
                  <a:pt x="0" y="139093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3825187"/>
            <a:ext cx="5132298" cy="2667000"/>
          </a:xfrm>
          <a:prstGeom prst="rect">
            <a:avLst/>
          </a:prstGeom>
        </p:spPr>
        <p:txBody>
          <a:bodyPr lIns="0" tIns="0" rIns="0" bIns="0" rtlCol="0" anchor="t">
            <a:spAutoFit/>
          </a:bodyPr>
          <a:lstStyle/>
          <a:p>
            <a:pPr algn="l">
              <a:lnSpc>
                <a:spcPts val="10500"/>
              </a:lnSpc>
              <a:spcBef>
                <a:spcPct val="0"/>
              </a:spcBef>
            </a:pPr>
            <a:r>
              <a:rPr lang="en-US" sz="7500">
                <a:solidFill>
                  <a:srgbClr val="FFFFFF"/>
                </a:solidFill>
                <a:latin typeface="Times New Roman"/>
                <a:ea typeface="Times New Roman"/>
                <a:cs typeface="Times New Roman"/>
                <a:sym typeface="Times New Roman"/>
              </a:rPr>
              <a:t>Executive Summary</a:t>
            </a:r>
          </a:p>
        </p:txBody>
      </p:sp>
      <p:sp>
        <p:nvSpPr>
          <p:cNvPr id="5" name="TextBox 5"/>
          <p:cNvSpPr txBox="1"/>
          <p:nvPr/>
        </p:nvSpPr>
        <p:spPr>
          <a:xfrm>
            <a:off x="17260960" y="9210675"/>
            <a:ext cx="149080"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Canva Sans"/>
                <a:ea typeface="Canva Sans"/>
                <a:cs typeface="Canva Sans"/>
                <a:sym typeface="Canva Sans"/>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2423789" y="2613867"/>
            <a:ext cx="5297289" cy="5303919"/>
          </a:xfrm>
          <a:custGeom>
            <a:avLst/>
            <a:gdLst/>
            <a:ahLst/>
            <a:cxnLst/>
            <a:rect l="l" t="t" r="r" b="b"/>
            <a:pathLst>
              <a:path w="5297289" h="5303919">
                <a:moveTo>
                  <a:pt x="0" y="0"/>
                </a:moveTo>
                <a:lnTo>
                  <a:pt x="5297289" y="0"/>
                </a:lnTo>
                <a:lnTo>
                  <a:pt x="5297289" y="5303919"/>
                </a:lnTo>
                <a:lnTo>
                  <a:pt x="0" y="53039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319448" y="748407"/>
            <a:ext cx="12071500" cy="895350"/>
          </a:xfrm>
          <a:prstGeom prst="rect">
            <a:avLst/>
          </a:prstGeom>
        </p:spPr>
        <p:txBody>
          <a:bodyPr lIns="0" tIns="0" rIns="0" bIns="0" rtlCol="0" anchor="t">
            <a:spAutoFit/>
          </a:bodyPr>
          <a:lstStyle/>
          <a:p>
            <a:pPr marL="0" lvl="0" indent="0" algn="l">
              <a:lnSpc>
                <a:spcPts val="6600"/>
              </a:lnSpc>
              <a:spcBef>
                <a:spcPct val="0"/>
              </a:spcBef>
            </a:pPr>
            <a:r>
              <a:rPr lang="en-US" sz="6000">
                <a:solidFill>
                  <a:srgbClr val="1B2748"/>
                </a:solidFill>
                <a:latin typeface="Times New Roman"/>
                <a:ea typeface="Times New Roman"/>
                <a:cs typeface="Times New Roman"/>
                <a:sym typeface="Times New Roman"/>
              </a:rPr>
              <a:t>Agentic Commerce Ecosystem</a:t>
            </a:r>
          </a:p>
        </p:txBody>
      </p:sp>
      <p:sp>
        <p:nvSpPr>
          <p:cNvPr id="4" name="TextBox 4"/>
          <p:cNvSpPr txBox="1"/>
          <p:nvPr/>
        </p:nvSpPr>
        <p:spPr>
          <a:xfrm>
            <a:off x="1319448" y="2182266"/>
            <a:ext cx="10811978" cy="6021705"/>
          </a:xfrm>
          <a:prstGeom prst="rect">
            <a:avLst/>
          </a:prstGeom>
        </p:spPr>
        <p:txBody>
          <a:bodyPr lIns="0" tIns="0" rIns="0" bIns="0" rtlCol="0" anchor="t">
            <a:spAutoFit/>
          </a:bodyPr>
          <a:lstStyle/>
          <a:p>
            <a:pPr algn="l">
              <a:lnSpc>
                <a:spcPts val="2639"/>
              </a:lnSpc>
            </a:pPr>
            <a:r>
              <a:rPr lang="en-US" sz="2399">
                <a:solidFill>
                  <a:srgbClr val="1B2748"/>
                </a:solidFill>
                <a:latin typeface="Times New Roman"/>
                <a:ea typeface="Times New Roman"/>
                <a:cs typeface="Times New Roman"/>
                <a:sym typeface="Times New Roman"/>
              </a:rPr>
              <a:t>Walmart is evolving from reactive tools like Sparky to autonomous, goal-driven AI systems that proactively manage customer needs.</a:t>
            </a:r>
          </a:p>
          <a:p>
            <a:pPr algn="l">
              <a:lnSpc>
                <a:spcPts val="2639"/>
              </a:lnSpc>
            </a:pPr>
            <a:endParaRPr lang="en-US" sz="2399">
              <a:solidFill>
                <a:srgbClr val="1B2748"/>
              </a:solidFill>
              <a:latin typeface="Times New Roman"/>
              <a:ea typeface="Times New Roman"/>
              <a:cs typeface="Times New Roman"/>
              <a:sym typeface="Times New Roman"/>
            </a:endParaRPr>
          </a:p>
          <a:p>
            <a:pPr marL="518158" lvl="1" indent="-259079" algn="l">
              <a:lnSpc>
                <a:spcPts val="2639"/>
              </a:lnSpc>
              <a:buFont typeface="Arial"/>
              <a:buChar char="•"/>
            </a:pPr>
            <a:r>
              <a:rPr lang="en-US" sz="2399">
                <a:solidFill>
                  <a:srgbClr val="1B2748"/>
                </a:solidFill>
                <a:latin typeface="Times New Roman"/>
                <a:ea typeface="Times New Roman"/>
                <a:cs typeface="Times New Roman"/>
                <a:sym typeface="Times New Roman"/>
              </a:rPr>
              <a:t>AI agents plan, bundle, replenish, schedule, and optimize shopping tasks end-to-end.</a:t>
            </a:r>
          </a:p>
          <a:p>
            <a:pPr algn="l">
              <a:lnSpc>
                <a:spcPts val="2639"/>
              </a:lnSpc>
            </a:pPr>
            <a:endParaRPr lang="en-US" sz="2399">
              <a:solidFill>
                <a:srgbClr val="1B2748"/>
              </a:solidFill>
              <a:latin typeface="Times New Roman"/>
              <a:ea typeface="Times New Roman"/>
              <a:cs typeface="Times New Roman"/>
              <a:sym typeface="Times New Roman"/>
            </a:endParaRPr>
          </a:p>
          <a:p>
            <a:pPr marL="518158" lvl="1" indent="-259079" algn="l">
              <a:lnSpc>
                <a:spcPts val="2639"/>
              </a:lnSpc>
              <a:buFont typeface="Arial"/>
              <a:buChar char="•"/>
            </a:pPr>
            <a:r>
              <a:rPr lang="en-US" sz="2399">
                <a:solidFill>
                  <a:srgbClr val="1B2748"/>
                </a:solidFill>
                <a:latin typeface="Times New Roman"/>
                <a:ea typeface="Times New Roman"/>
                <a:cs typeface="Times New Roman"/>
                <a:sym typeface="Times New Roman"/>
              </a:rPr>
              <a:t>Systems predict household needs and automate journeys for groceries, events, and daily routines.</a:t>
            </a:r>
          </a:p>
          <a:p>
            <a:pPr algn="l">
              <a:lnSpc>
                <a:spcPts val="2639"/>
              </a:lnSpc>
            </a:pPr>
            <a:endParaRPr lang="en-US" sz="2399">
              <a:solidFill>
                <a:srgbClr val="1B2748"/>
              </a:solidFill>
              <a:latin typeface="Times New Roman"/>
              <a:ea typeface="Times New Roman"/>
              <a:cs typeface="Times New Roman"/>
              <a:sym typeface="Times New Roman"/>
            </a:endParaRPr>
          </a:p>
          <a:p>
            <a:pPr marL="518158" lvl="1" indent="-259079" algn="l">
              <a:lnSpc>
                <a:spcPts val="2639"/>
              </a:lnSpc>
              <a:buFont typeface="Arial"/>
              <a:buChar char="•"/>
            </a:pPr>
            <a:r>
              <a:rPr lang="en-US" sz="2399">
                <a:solidFill>
                  <a:srgbClr val="1B2748"/>
                </a:solidFill>
                <a:latin typeface="Times New Roman"/>
                <a:ea typeface="Times New Roman"/>
                <a:cs typeface="Times New Roman"/>
                <a:sym typeface="Times New Roman"/>
              </a:rPr>
              <a:t>Experiences operate as one unified ecosystem across store, app, web, delivery, and Walmart+.</a:t>
            </a:r>
          </a:p>
          <a:p>
            <a:pPr algn="l">
              <a:lnSpc>
                <a:spcPts val="2639"/>
              </a:lnSpc>
            </a:pPr>
            <a:endParaRPr lang="en-US" sz="2399">
              <a:solidFill>
                <a:srgbClr val="1B2748"/>
              </a:solidFill>
              <a:latin typeface="Times New Roman"/>
              <a:ea typeface="Times New Roman"/>
              <a:cs typeface="Times New Roman"/>
              <a:sym typeface="Times New Roman"/>
            </a:endParaRPr>
          </a:p>
          <a:p>
            <a:pPr marL="518158" lvl="1" indent="-259079" algn="l">
              <a:lnSpc>
                <a:spcPts val="2639"/>
              </a:lnSpc>
              <a:buFont typeface="Arial"/>
              <a:buChar char="•"/>
            </a:pPr>
            <a:r>
              <a:rPr lang="en-US" sz="2399">
                <a:solidFill>
                  <a:srgbClr val="1B2748"/>
                </a:solidFill>
                <a:latin typeface="Times New Roman"/>
                <a:ea typeface="Times New Roman"/>
                <a:cs typeface="Times New Roman"/>
                <a:sym typeface="Times New Roman"/>
              </a:rPr>
              <a:t>Integrations with social commerce, partner apps, and assistants like Alexa and Google create seamless omnichannel engagement.</a:t>
            </a:r>
          </a:p>
          <a:p>
            <a:pPr algn="l">
              <a:lnSpc>
                <a:spcPts val="2639"/>
              </a:lnSpc>
            </a:pPr>
            <a:endParaRPr lang="en-US" sz="2399">
              <a:solidFill>
                <a:srgbClr val="1B2748"/>
              </a:solidFill>
              <a:latin typeface="Times New Roman"/>
              <a:ea typeface="Times New Roman"/>
              <a:cs typeface="Times New Roman"/>
              <a:sym typeface="Times New Roman"/>
            </a:endParaRPr>
          </a:p>
          <a:p>
            <a:pPr marL="518158" lvl="1" indent="-259079" algn="l">
              <a:lnSpc>
                <a:spcPts val="2639"/>
              </a:lnSpc>
              <a:buFont typeface="Arial"/>
              <a:buChar char="•"/>
            </a:pPr>
            <a:r>
              <a:rPr lang="en-US" sz="2399">
                <a:solidFill>
                  <a:srgbClr val="1B2748"/>
                </a:solidFill>
                <a:latin typeface="Times New Roman"/>
                <a:ea typeface="Times New Roman"/>
                <a:cs typeface="Times New Roman"/>
                <a:sym typeface="Times New Roman"/>
              </a:rPr>
              <a:t>Multi-agent coordination aligns inventory, promotions, search, and fulfillment to ensure mission-level accuracy and reliability.</a:t>
            </a:r>
          </a:p>
          <a:p>
            <a:pPr algn="l">
              <a:lnSpc>
                <a:spcPts val="2639"/>
              </a:lnSpc>
              <a:spcBef>
                <a:spcPct val="0"/>
              </a:spcBef>
            </a:pPr>
            <a:endParaRPr lang="en-US" sz="2399">
              <a:solidFill>
                <a:srgbClr val="1B2748"/>
              </a:solidFill>
              <a:latin typeface="Times New Roman"/>
              <a:ea typeface="Times New Roman"/>
              <a:cs typeface="Times New Roman"/>
              <a:sym typeface="Times New Roman"/>
            </a:endParaRPr>
          </a:p>
        </p:txBody>
      </p:sp>
      <p:sp>
        <p:nvSpPr>
          <p:cNvPr id="5" name="Freeform 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5"/>
            <a:stretch>
              <a:fillRect t="-11621" b="-7994"/>
            </a:stretch>
          </a:blipFill>
        </p:spPr>
        <p:txBody>
          <a:bodyPr/>
          <a:lstStyle/>
          <a:p>
            <a:endParaRPr lang="en-IN"/>
          </a:p>
        </p:txBody>
      </p:sp>
      <p:sp>
        <p:nvSpPr>
          <p:cNvPr id="6" name="TextBox 6"/>
          <p:cNvSpPr txBox="1"/>
          <p:nvPr/>
        </p:nvSpPr>
        <p:spPr>
          <a:xfrm>
            <a:off x="17171192" y="9210675"/>
            <a:ext cx="328616"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1B2748"/>
                </a:solidFill>
                <a:latin typeface="Canva Sans"/>
                <a:ea typeface="Canva Sans"/>
                <a:cs typeface="Canva Sans"/>
                <a:sym typeface="Canva Sans"/>
              </a:rPr>
              <a:t>30</a:t>
            </a:r>
          </a:p>
        </p:txBody>
      </p:sp>
      <p:grpSp>
        <p:nvGrpSpPr>
          <p:cNvPr id="7" name="Group 7"/>
          <p:cNvGrpSpPr/>
          <p:nvPr/>
        </p:nvGrpSpPr>
        <p:grpSpPr>
          <a:xfrm>
            <a:off x="3899034" y="8862658"/>
            <a:ext cx="10489933" cy="791284"/>
            <a:chOff x="0" y="0"/>
            <a:chExt cx="13986577" cy="1055045"/>
          </a:xfrm>
        </p:grpSpPr>
        <p:grpSp>
          <p:nvGrpSpPr>
            <p:cNvPr id="8" name="Group 8"/>
            <p:cNvGrpSpPr/>
            <p:nvPr/>
          </p:nvGrpSpPr>
          <p:grpSpPr>
            <a:xfrm>
              <a:off x="0" y="0"/>
              <a:ext cx="13986577" cy="1055045"/>
              <a:chOff x="0" y="0"/>
              <a:chExt cx="3320243" cy="250455"/>
            </a:xfrm>
          </p:grpSpPr>
          <p:sp>
            <p:nvSpPr>
              <p:cNvPr id="9" name="Freeform 9"/>
              <p:cNvSpPr/>
              <p:nvPr/>
            </p:nvSpPr>
            <p:spPr>
              <a:xfrm>
                <a:off x="0" y="0"/>
                <a:ext cx="3320243" cy="250455"/>
              </a:xfrm>
              <a:custGeom>
                <a:avLst/>
                <a:gdLst/>
                <a:ahLst/>
                <a:cxnLst/>
                <a:rect l="l" t="t" r="r" b="b"/>
                <a:pathLst>
                  <a:path w="3320243" h="250455">
                    <a:moveTo>
                      <a:pt x="0" y="0"/>
                    </a:moveTo>
                    <a:lnTo>
                      <a:pt x="3320243" y="0"/>
                    </a:lnTo>
                    <a:lnTo>
                      <a:pt x="3320243" y="250455"/>
                    </a:lnTo>
                    <a:lnTo>
                      <a:pt x="0" y="250455"/>
                    </a:lnTo>
                    <a:close/>
                  </a:path>
                </a:pathLst>
              </a:custGeom>
              <a:solidFill>
                <a:srgbClr val="FEFEFE"/>
              </a:solidFill>
              <a:ln w="9525" cap="sq">
                <a:solidFill>
                  <a:srgbClr val="000000"/>
                </a:solidFill>
                <a:prstDash val="solid"/>
                <a:miter/>
              </a:ln>
            </p:spPr>
            <p:txBody>
              <a:bodyPr/>
              <a:lstStyle/>
              <a:p>
                <a:endParaRPr lang="en-IN"/>
              </a:p>
            </p:txBody>
          </p:sp>
          <p:sp>
            <p:nvSpPr>
              <p:cNvPr id="10" name="TextBox 10"/>
              <p:cNvSpPr txBox="1"/>
              <p:nvPr/>
            </p:nvSpPr>
            <p:spPr>
              <a:xfrm>
                <a:off x="0" y="-57150"/>
                <a:ext cx="3320243" cy="307605"/>
              </a:xfrm>
              <a:prstGeom prst="rect">
                <a:avLst/>
              </a:prstGeom>
            </p:spPr>
            <p:txBody>
              <a:bodyPr lIns="50800" tIns="50800" rIns="50800" bIns="50800" rtlCol="0" anchor="ctr"/>
              <a:lstStyle/>
              <a:p>
                <a:pPr algn="l">
                  <a:lnSpc>
                    <a:spcPts val="3359"/>
                  </a:lnSpc>
                </a:pPr>
                <a:endParaRPr/>
              </a:p>
            </p:txBody>
          </p:sp>
        </p:grpSp>
        <p:sp>
          <p:nvSpPr>
            <p:cNvPr id="11" name="TextBox 11"/>
            <p:cNvSpPr txBox="1"/>
            <p:nvPr/>
          </p:nvSpPr>
          <p:spPr>
            <a:xfrm>
              <a:off x="292336" y="66907"/>
              <a:ext cx="13694241" cy="881803"/>
            </a:xfrm>
            <a:prstGeom prst="rect">
              <a:avLst/>
            </a:prstGeom>
          </p:spPr>
          <p:txBody>
            <a:bodyPr lIns="0" tIns="0" rIns="0" bIns="0" rtlCol="0" anchor="t">
              <a:spAutoFit/>
            </a:bodyPr>
            <a:lstStyle/>
            <a:p>
              <a:pPr algn="ctr">
                <a:lnSpc>
                  <a:spcPts val="2659"/>
                </a:lnSpc>
                <a:spcBef>
                  <a:spcPct val="0"/>
                </a:spcBef>
              </a:pPr>
              <a:r>
                <a:rPr lang="en-US" sz="1899" b="1">
                  <a:solidFill>
                    <a:srgbClr val="000000"/>
                  </a:solidFill>
                  <a:latin typeface="Times New Roman Bold"/>
                  <a:ea typeface="Times New Roman Bold"/>
                  <a:cs typeface="Times New Roman Bold"/>
                  <a:sym typeface="Times New Roman Bold"/>
                </a:rPr>
                <a:t>Walmart is evolving into an autonomous retail ecosystem where AI agents anticipate needs and seamlessly execute end-to-end shopping journeys across every channel.</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33481" y="150957"/>
            <a:ext cx="1546317" cy="877743"/>
          </a:xfrm>
          <a:custGeom>
            <a:avLst/>
            <a:gdLst/>
            <a:ahLst/>
            <a:cxnLst/>
            <a:rect l="l" t="t" r="r" b="b"/>
            <a:pathLst>
              <a:path w="1546317" h="877743">
                <a:moveTo>
                  <a:pt x="0" y="0"/>
                </a:moveTo>
                <a:lnTo>
                  <a:pt x="1546317" y="0"/>
                </a:lnTo>
                <a:lnTo>
                  <a:pt x="1546317" y="877743"/>
                </a:lnTo>
                <a:lnTo>
                  <a:pt x="0" y="877743"/>
                </a:lnTo>
                <a:lnTo>
                  <a:pt x="0" y="0"/>
                </a:lnTo>
                <a:close/>
              </a:path>
            </a:pathLst>
          </a:custGeom>
          <a:blipFill>
            <a:blip r:embed="rId3"/>
            <a:stretch>
              <a:fillRect t="-11621" b="-7994"/>
            </a:stretch>
          </a:blipFill>
        </p:spPr>
        <p:txBody>
          <a:bodyPr/>
          <a:lstStyle/>
          <a:p>
            <a:endParaRPr lang="en-IN"/>
          </a:p>
        </p:txBody>
      </p:sp>
      <p:grpSp>
        <p:nvGrpSpPr>
          <p:cNvPr id="3" name="Group 3"/>
          <p:cNvGrpSpPr/>
          <p:nvPr/>
        </p:nvGrpSpPr>
        <p:grpSpPr>
          <a:xfrm>
            <a:off x="1028700" y="1340093"/>
            <a:ext cx="16381102" cy="3916483"/>
            <a:chOff x="0" y="0"/>
            <a:chExt cx="21841470" cy="5221977"/>
          </a:xfrm>
        </p:grpSpPr>
        <p:sp>
          <p:nvSpPr>
            <p:cNvPr id="4" name="TextBox 4"/>
            <p:cNvSpPr txBox="1"/>
            <p:nvPr/>
          </p:nvSpPr>
          <p:spPr>
            <a:xfrm>
              <a:off x="1925384" y="9525"/>
              <a:ext cx="1193226" cy="895198"/>
            </a:xfrm>
            <a:prstGeom prst="rect">
              <a:avLst/>
            </a:prstGeom>
          </p:spPr>
          <p:txBody>
            <a:bodyPr lIns="0" tIns="0" rIns="0" bIns="0" rtlCol="0" anchor="t">
              <a:spAutoFit/>
            </a:bodyPr>
            <a:lstStyle/>
            <a:p>
              <a:pPr algn="ctr">
                <a:lnSpc>
                  <a:spcPts val="4931"/>
                </a:lnSpc>
                <a:spcBef>
                  <a:spcPct val="0"/>
                </a:spcBef>
              </a:pPr>
              <a:r>
                <a:rPr lang="en-US" sz="4483">
                  <a:solidFill>
                    <a:srgbClr val="FFFFFF"/>
                  </a:solidFill>
                  <a:latin typeface="Times New Roman"/>
                  <a:ea typeface="Times New Roman"/>
                  <a:cs typeface="Times New Roman"/>
                  <a:sym typeface="Times New Roman"/>
                </a:rPr>
                <a:t>⚙️</a:t>
              </a:r>
            </a:p>
          </p:txBody>
        </p:sp>
        <p:sp>
          <p:nvSpPr>
            <p:cNvPr id="5" name="TextBox 5"/>
            <p:cNvSpPr txBox="1"/>
            <p:nvPr/>
          </p:nvSpPr>
          <p:spPr>
            <a:xfrm>
              <a:off x="7553846" y="19050"/>
              <a:ext cx="1139085" cy="840780"/>
            </a:xfrm>
            <a:prstGeom prst="rect">
              <a:avLst/>
            </a:prstGeom>
          </p:spPr>
          <p:txBody>
            <a:bodyPr lIns="0" tIns="0" rIns="0" bIns="0" rtlCol="0" anchor="t">
              <a:spAutoFit/>
            </a:bodyPr>
            <a:lstStyle/>
            <a:p>
              <a:pPr algn="ctr">
                <a:lnSpc>
                  <a:spcPts val="4707"/>
                </a:lnSpc>
                <a:spcBef>
                  <a:spcPct val="0"/>
                </a:spcBef>
              </a:pPr>
              <a:r>
                <a:rPr lang="en-US" sz="4279">
                  <a:solidFill>
                    <a:srgbClr val="FFFFFF"/>
                  </a:solidFill>
                  <a:latin typeface="Times New Roman"/>
                  <a:ea typeface="Times New Roman"/>
                  <a:cs typeface="Times New Roman"/>
                  <a:sym typeface="Times New Roman"/>
                </a:rPr>
                <a:t>🛒</a:t>
              </a:r>
            </a:p>
          </p:txBody>
        </p:sp>
        <p:sp>
          <p:nvSpPr>
            <p:cNvPr id="6" name="TextBox 6"/>
            <p:cNvSpPr txBox="1"/>
            <p:nvPr/>
          </p:nvSpPr>
          <p:spPr>
            <a:xfrm>
              <a:off x="13150138" y="111038"/>
              <a:ext cx="1142585" cy="851362"/>
            </a:xfrm>
            <a:prstGeom prst="rect">
              <a:avLst/>
            </a:prstGeom>
          </p:spPr>
          <p:txBody>
            <a:bodyPr lIns="0" tIns="0" rIns="0" bIns="0" rtlCol="0" anchor="t">
              <a:spAutoFit/>
            </a:bodyPr>
            <a:lstStyle/>
            <a:p>
              <a:pPr algn="ctr">
                <a:lnSpc>
                  <a:spcPts val="4721"/>
                </a:lnSpc>
                <a:spcBef>
                  <a:spcPct val="0"/>
                </a:spcBef>
              </a:pPr>
              <a:r>
                <a:rPr lang="en-US" sz="4292">
                  <a:solidFill>
                    <a:srgbClr val="FFFFFF"/>
                  </a:solidFill>
                  <a:latin typeface="Times New Roman"/>
                  <a:ea typeface="Times New Roman"/>
                  <a:cs typeface="Times New Roman"/>
                  <a:sym typeface="Times New Roman"/>
                </a:rPr>
                <a:t>🌐</a:t>
              </a:r>
            </a:p>
          </p:txBody>
        </p:sp>
        <p:sp>
          <p:nvSpPr>
            <p:cNvPr id="7" name="TextBox 7"/>
            <p:cNvSpPr txBox="1"/>
            <p:nvPr/>
          </p:nvSpPr>
          <p:spPr>
            <a:xfrm>
              <a:off x="18747544" y="36165"/>
              <a:ext cx="1143857" cy="851443"/>
            </a:xfrm>
            <a:prstGeom prst="rect">
              <a:avLst/>
            </a:prstGeom>
          </p:spPr>
          <p:txBody>
            <a:bodyPr lIns="0" tIns="0" rIns="0" bIns="0" rtlCol="0" anchor="t">
              <a:spAutoFit/>
            </a:bodyPr>
            <a:lstStyle/>
            <a:p>
              <a:pPr algn="ctr">
                <a:lnSpc>
                  <a:spcPts val="4727"/>
                </a:lnSpc>
                <a:spcBef>
                  <a:spcPct val="0"/>
                </a:spcBef>
              </a:pPr>
              <a:r>
                <a:rPr lang="en-US" sz="4297">
                  <a:solidFill>
                    <a:srgbClr val="FFFFFF"/>
                  </a:solidFill>
                  <a:latin typeface="Times New Roman"/>
                  <a:ea typeface="Times New Roman"/>
                  <a:cs typeface="Times New Roman"/>
                  <a:sym typeface="Times New Roman"/>
                </a:rPr>
                <a:t>🎛️</a:t>
              </a:r>
            </a:p>
          </p:txBody>
        </p:sp>
        <p:grpSp>
          <p:nvGrpSpPr>
            <p:cNvPr id="8" name="Group 8"/>
            <p:cNvGrpSpPr/>
            <p:nvPr/>
          </p:nvGrpSpPr>
          <p:grpSpPr>
            <a:xfrm>
              <a:off x="0" y="1027317"/>
              <a:ext cx="5043995" cy="4060209"/>
              <a:chOff x="0" y="0"/>
              <a:chExt cx="1221384" cy="983164"/>
            </a:xfrm>
          </p:grpSpPr>
          <p:sp>
            <p:nvSpPr>
              <p:cNvPr id="9" name="Freeform 9"/>
              <p:cNvSpPr/>
              <p:nvPr/>
            </p:nvSpPr>
            <p:spPr>
              <a:xfrm>
                <a:off x="0" y="0"/>
                <a:ext cx="1221384" cy="983164"/>
              </a:xfrm>
              <a:custGeom>
                <a:avLst/>
                <a:gdLst/>
                <a:ahLst/>
                <a:cxnLst/>
                <a:rect l="l" t="t" r="r" b="b"/>
                <a:pathLst>
                  <a:path w="1221384" h="983164">
                    <a:moveTo>
                      <a:pt x="166944" y="0"/>
                    </a:moveTo>
                    <a:lnTo>
                      <a:pt x="1054440" y="0"/>
                    </a:lnTo>
                    <a:cubicBezTo>
                      <a:pt x="1146641" y="0"/>
                      <a:pt x="1221384" y="74743"/>
                      <a:pt x="1221384" y="166944"/>
                    </a:cubicBezTo>
                    <a:lnTo>
                      <a:pt x="1221384" y="816220"/>
                    </a:lnTo>
                    <a:cubicBezTo>
                      <a:pt x="1221384" y="908421"/>
                      <a:pt x="1146641" y="983164"/>
                      <a:pt x="1054440" y="983164"/>
                    </a:cubicBezTo>
                    <a:lnTo>
                      <a:pt x="166944" y="983164"/>
                    </a:lnTo>
                    <a:cubicBezTo>
                      <a:pt x="74743" y="983164"/>
                      <a:pt x="0" y="908421"/>
                      <a:pt x="0" y="816220"/>
                    </a:cubicBezTo>
                    <a:lnTo>
                      <a:pt x="0" y="166944"/>
                    </a:lnTo>
                    <a:cubicBezTo>
                      <a:pt x="0" y="74743"/>
                      <a:pt x="74743" y="0"/>
                      <a:pt x="166944" y="0"/>
                    </a:cubicBezTo>
                    <a:close/>
                  </a:path>
                </a:pathLst>
              </a:custGeom>
              <a:solidFill>
                <a:srgbClr val="1B2748"/>
              </a:solidFill>
            </p:spPr>
            <p:txBody>
              <a:bodyPr/>
              <a:lstStyle/>
              <a:p>
                <a:endParaRPr lang="en-IN"/>
              </a:p>
            </p:txBody>
          </p:sp>
          <p:sp>
            <p:nvSpPr>
              <p:cNvPr id="10" name="TextBox 10"/>
              <p:cNvSpPr txBox="1"/>
              <p:nvPr/>
            </p:nvSpPr>
            <p:spPr>
              <a:xfrm>
                <a:off x="0" y="-57150"/>
                <a:ext cx="1221384" cy="1040314"/>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601391" y="1027317"/>
              <a:ext cx="5043995" cy="4060209"/>
              <a:chOff x="0" y="0"/>
              <a:chExt cx="1221384" cy="983164"/>
            </a:xfrm>
          </p:grpSpPr>
          <p:sp>
            <p:nvSpPr>
              <p:cNvPr id="12" name="Freeform 12"/>
              <p:cNvSpPr/>
              <p:nvPr/>
            </p:nvSpPr>
            <p:spPr>
              <a:xfrm>
                <a:off x="0" y="0"/>
                <a:ext cx="1221384" cy="983164"/>
              </a:xfrm>
              <a:custGeom>
                <a:avLst/>
                <a:gdLst/>
                <a:ahLst/>
                <a:cxnLst/>
                <a:rect l="l" t="t" r="r" b="b"/>
                <a:pathLst>
                  <a:path w="1221384" h="983164">
                    <a:moveTo>
                      <a:pt x="166944" y="0"/>
                    </a:moveTo>
                    <a:lnTo>
                      <a:pt x="1054440" y="0"/>
                    </a:lnTo>
                    <a:cubicBezTo>
                      <a:pt x="1146641" y="0"/>
                      <a:pt x="1221384" y="74743"/>
                      <a:pt x="1221384" y="166944"/>
                    </a:cubicBezTo>
                    <a:lnTo>
                      <a:pt x="1221384" y="816220"/>
                    </a:lnTo>
                    <a:cubicBezTo>
                      <a:pt x="1221384" y="908421"/>
                      <a:pt x="1146641" y="983164"/>
                      <a:pt x="1054440" y="983164"/>
                    </a:cubicBezTo>
                    <a:lnTo>
                      <a:pt x="166944" y="983164"/>
                    </a:lnTo>
                    <a:cubicBezTo>
                      <a:pt x="74743" y="983164"/>
                      <a:pt x="0" y="908421"/>
                      <a:pt x="0" y="816220"/>
                    </a:cubicBezTo>
                    <a:lnTo>
                      <a:pt x="0" y="166944"/>
                    </a:lnTo>
                    <a:cubicBezTo>
                      <a:pt x="0" y="74743"/>
                      <a:pt x="74743" y="0"/>
                      <a:pt x="166944" y="0"/>
                    </a:cubicBezTo>
                    <a:close/>
                  </a:path>
                </a:pathLst>
              </a:custGeom>
              <a:solidFill>
                <a:srgbClr val="1B2748"/>
              </a:solidFill>
            </p:spPr>
            <p:txBody>
              <a:bodyPr/>
              <a:lstStyle/>
              <a:p>
                <a:endParaRPr lang="en-IN"/>
              </a:p>
            </p:txBody>
          </p:sp>
          <p:sp>
            <p:nvSpPr>
              <p:cNvPr id="13" name="TextBox 13"/>
              <p:cNvSpPr txBox="1"/>
              <p:nvPr/>
            </p:nvSpPr>
            <p:spPr>
              <a:xfrm>
                <a:off x="0" y="-57150"/>
                <a:ext cx="1221384" cy="1040314"/>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199433" y="1024561"/>
              <a:ext cx="5043995" cy="4060209"/>
              <a:chOff x="0" y="0"/>
              <a:chExt cx="1221384" cy="983164"/>
            </a:xfrm>
          </p:grpSpPr>
          <p:sp>
            <p:nvSpPr>
              <p:cNvPr id="15" name="Freeform 15"/>
              <p:cNvSpPr/>
              <p:nvPr/>
            </p:nvSpPr>
            <p:spPr>
              <a:xfrm>
                <a:off x="0" y="0"/>
                <a:ext cx="1221384" cy="983164"/>
              </a:xfrm>
              <a:custGeom>
                <a:avLst/>
                <a:gdLst/>
                <a:ahLst/>
                <a:cxnLst/>
                <a:rect l="l" t="t" r="r" b="b"/>
                <a:pathLst>
                  <a:path w="1221384" h="983164">
                    <a:moveTo>
                      <a:pt x="166944" y="0"/>
                    </a:moveTo>
                    <a:lnTo>
                      <a:pt x="1054440" y="0"/>
                    </a:lnTo>
                    <a:cubicBezTo>
                      <a:pt x="1146641" y="0"/>
                      <a:pt x="1221384" y="74743"/>
                      <a:pt x="1221384" y="166944"/>
                    </a:cubicBezTo>
                    <a:lnTo>
                      <a:pt x="1221384" y="816220"/>
                    </a:lnTo>
                    <a:cubicBezTo>
                      <a:pt x="1221384" y="908421"/>
                      <a:pt x="1146641" y="983164"/>
                      <a:pt x="1054440" y="983164"/>
                    </a:cubicBezTo>
                    <a:lnTo>
                      <a:pt x="166944" y="983164"/>
                    </a:lnTo>
                    <a:cubicBezTo>
                      <a:pt x="74743" y="983164"/>
                      <a:pt x="0" y="908421"/>
                      <a:pt x="0" y="816220"/>
                    </a:cubicBezTo>
                    <a:lnTo>
                      <a:pt x="0" y="166944"/>
                    </a:lnTo>
                    <a:cubicBezTo>
                      <a:pt x="0" y="74743"/>
                      <a:pt x="74743" y="0"/>
                      <a:pt x="166944" y="0"/>
                    </a:cubicBezTo>
                    <a:close/>
                  </a:path>
                </a:pathLst>
              </a:custGeom>
              <a:solidFill>
                <a:srgbClr val="1B2748"/>
              </a:solidFill>
            </p:spPr>
            <p:txBody>
              <a:bodyPr/>
              <a:lstStyle/>
              <a:p>
                <a:endParaRPr lang="en-IN"/>
              </a:p>
            </p:txBody>
          </p:sp>
          <p:sp>
            <p:nvSpPr>
              <p:cNvPr id="16" name="TextBox 16"/>
              <p:cNvSpPr txBox="1"/>
              <p:nvPr/>
            </p:nvSpPr>
            <p:spPr>
              <a:xfrm>
                <a:off x="0" y="-57150"/>
                <a:ext cx="1221384" cy="1040314"/>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797475" y="1024561"/>
              <a:ext cx="5043995" cy="4060209"/>
              <a:chOff x="0" y="0"/>
              <a:chExt cx="1221384" cy="983164"/>
            </a:xfrm>
          </p:grpSpPr>
          <p:sp>
            <p:nvSpPr>
              <p:cNvPr id="18" name="Freeform 18"/>
              <p:cNvSpPr/>
              <p:nvPr/>
            </p:nvSpPr>
            <p:spPr>
              <a:xfrm>
                <a:off x="0" y="0"/>
                <a:ext cx="1221384" cy="983164"/>
              </a:xfrm>
              <a:custGeom>
                <a:avLst/>
                <a:gdLst/>
                <a:ahLst/>
                <a:cxnLst/>
                <a:rect l="l" t="t" r="r" b="b"/>
                <a:pathLst>
                  <a:path w="1221384" h="983164">
                    <a:moveTo>
                      <a:pt x="166944" y="0"/>
                    </a:moveTo>
                    <a:lnTo>
                      <a:pt x="1054440" y="0"/>
                    </a:lnTo>
                    <a:cubicBezTo>
                      <a:pt x="1146641" y="0"/>
                      <a:pt x="1221384" y="74743"/>
                      <a:pt x="1221384" y="166944"/>
                    </a:cubicBezTo>
                    <a:lnTo>
                      <a:pt x="1221384" y="816220"/>
                    </a:lnTo>
                    <a:cubicBezTo>
                      <a:pt x="1221384" y="908421"/>
                      <a:pt x="1146641" y="983164"/>
                      <a:pt x="1054440" y="983164"/>
                    </a:cubicBezTo>
                    <a:lnTo>
                      <a:pt x="166944" y="983164"/>
                    </a:lnTo>
                    <a:cubicBezTo>
                      <a:pt x="74743" y="983164"/>
                      <a:pt x="0" y="908421"/>
                      <a:pt x="0" y="816220"/>
                    </a:cubicBezTo>
                    <a:lnTo>
                      <a:pt x="0" y="166944"/>
                    </a:lnTo>
                    <a:cubicBezTo>
                      <a:pt x="0" y="74743"/>
                      <a:pt x="74743" y="0"/>
                      <a:pt x="166944" y="0"/>
                    </a:cubicBezTo>
                    <a:close/>
                  </a:path>
                </a:pathLst>
              </a:custGeom>
              <a:solidFill>
                <a:srgbClr val="1B2748"/>
              </a:solidFill>
            </p:spPr>
            <p:txBody>
              <a:bodyPr/>
              <a:lstStyle/>
              <a:p>
                <a:endParaRPr lang="en-IN"/>
              </a:p>
            </p:txBody>
          </p:sp>
          <p:sp>
            <p:nvSpPr>
              <p:cNvPr id="19" name="TextBox 19"/>
              <p:cNvSpPr txBox="1"/>
              <p:nvPr/>
            </p:nvSpPr>
            <p:spPr>
              <a:xfrm>
                <a:off x="0" y="-57150"/>
                <a:ext cx="1221384" cy="1040314"/>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59256" y="1544857"/>
              <a:ext cx="4540814" cy="3296562"/>
            </a:xfrm>
            <a:prstGeom prst="rect">
              <a:avLst/>
            </a:prstGeom>
          </p:spPr>
          <p:txBody>
            <a:bodyPr lIns="0" tIns="0" rIns="0" bIns="0" rtlCol="0" anchor="t">
              <a:spAutoFit/>
            </a:bodyPr>
            <a:lstStyle/>
            <a:p>
              <a:pPr algn="ctr">
                <a:lnSpc>
                  <a:spcPts val="2153"/>
                </a:lnSpc>
                <a:spcBef>
                  <a:spcPct val="0"/>
                </a:spcBef>
              </a:pPr>
              <a:r>
                <a:rPr lang="en-US" sz="1957" b="1">
                  <a:solidFill>
                    <a:srgbClr val="FFFFFF"/>
                  </a:solidFill>
                  <a:latin typeface="Times New Roman Bold"/>
                  <a:ea typeface="Times New Roman Bold"/>
                  <a:cs typeface="Times New Roman Bold"/>
                  <a:sym typeface="Times New Roman Bold"/>
                </a:rPr>
                <a:t>Autonomous Task Engines</a:t>
              </a:r>
            </a:p>
            <a:p>
              <a:pPr algn="just">
                <a:lnSpc>
                  <a:spcPts val="2153"/>
                </a:lnSpc>
                <a:spcBef>
                  <a:spcPct val="0"/>
                </a:spcBef>
              </a:pPr>
              <a:endParaRPr lang="en-US" sz="1957" b="1">
                <a:solidFill>
                  <a:srgbClr val="FFFFFF"/>
                </a:solidFill>
                <a:latin typeface="Times New Roman Bold"/>
                <a:ea typeface="Times New Roman Bold"/>
                <a:cs typeface="Times New Roman Bold"/>
                <a:sym typeface="Times New Roman Bold"/>
              </a:endParaRPr>
            </a:p>
            <a:p>
              <a:pPr marL="422689" lvl="1" indent="-211345" algn="just">
                <a:lnSpc>
                  <a:spcPts val="2153"/>
                </a:lnSpc>
                <a:spcBef>
                  <a:spcPct val="0"/>
                </a:spcBef>
                <a:buFont typeface="Arial"/>
                <a:buChar char="•"/>
              </a:pPr>
              <a:r>
                <a:rPr lang="en-US" sz="1957">
                  <a:solidFill>
                    <a:srgbClr val="FFFFFF"/>
                  </a:solidFill>
                  <a:latin typeface="Times New Roman"/>
                  <a:ea typeface="Times New Roman"/>
                  <a:cs typeface="Times New Roman"/>
                  <a:sym typeface="Times New Roman"/>
                </a:rPr>
                <a:t>AI automates planning, bundling, replenishment, scheduling.</a:t>
              </a:r>
            </a:p>
            <a:p>
              <a:pPr marL="422689" lvl="1" indent="-211345" algn="just">
                <a:lnSpc>
                  <a:spcPts val="2153"/>
                </a:lnSpc>
                <a:spcBef>
                  <a:spcPct val="0"/>
                </a:spcBef>
                <a:buFont typeface="Arial"/>
                <a:buChar char="•"/>
              </a:pPr>
              <a:r>
                <a:rPr lang="en-US" sz="1957">
                  <a:solidFill>
                    <a:srgbClr val="FFFFFF"/>
                  </a:solidFill>
                  <a:latin typeface="Times New Roman"/>
                  <a:ea typeface="Times New Roman"/>
                  <a:cs typeface="Times New Roman"/>
                  <a:sym typeface="Times New Roman"/>
                </a:rPr>
                <a:t>Dynamic baskets adjust to household signals and local demand.</a:t>
              </a:r>
            </a:p>
            <a:p>
              <a:pPr algn="just">
                <a:lnSpc>
                  <a:spcPts val="2153"/>
                </a:lnSpc>
                <a:spcBef>
                  <a:spcPct val="0"/>
                </a:spcBef>
              </a:pPr>
              <a:endParaRPr lang="en-US" sz="1957">
                <a:solidFill>
                  <a:srgbClr val="FFFFFF"/>
                </a:solidFill>
                <a:latin typeface="Times New Roman"/>
                <a:ea typeface="Times New Roman"/>
                <a:cs typeface="Times New Roman"/>
                <a:sym typeface="Times New Roman"/>
              </a:endParaRPr>
            </a:p>
          </p:txBody>
        </p:sp>
        <p:sp>
          <p:nvSpPr>
            <p:cNvPr id="21" name="TextBox 21"/>
            <p:cNvSpPr txBox="1"/>
            <p:nvPr/>
          </p:nvSpPr>
          <p:spPr>
            <a:xfrm>
              <a:off x="5960810" y="1457832"/>
              <a:ext cx="4337302" cy="2473976"/>
            </a:xfrm>
            <a:prstGeom prst="rect">
              <a:avLst/>
            </a:prstGeom>
          </p:spPr>
          <p:txBody>
            <a:bodyPr lIns="0" tIns="0" rIns="0" bIns="0" rtlCol="0" anchor="t">
              <a:spAutoFit/>
            </a:bodyPr>
            <a:lstStyle/>
            <a:p>
              <a:pPr algn="ctr">
                <a:lnSpc>
                  <a:spcPts val="2153"/>
                </a:lnSpc>
                <a:spcBef>
                  <a:spcPct val="0"/>
                </a:spcBef>
              </a:pPr>
              <a:r>
                <a:rPr lang="en-US" sz="1957" b="1">
                  <a:solidFill>
                    <a:srgbClr val="FFFFFF"/>
                  </a:solidFill>
                  <a:latin typeface="Times New Roman Bold"/>
                  <a:ea typeface="Times New Roman Bold"/>
                  <a:cs typeface="Times New Roman Bold"/>
                  <a:sym typeface="Times New Roman Bold"/>
                </a:rPr>
                <a:t>AI Shopping Missions</a:t>
              </a:r>
            </a:p>
            <a:p>
              <a:pPr algn="just">
                <a:lnSpc>
                  <a:spcPts val="2153"/>
                </a:lnSpc>
                <a:spcBef>
                  <a:spcPct val="0"/>
                </a:spcBef>
              </a:pPr>
              <a:endParaRPr lang="en-US" sz="1957" b="1">
                <a:solidFill>
                  <a:srgbClr val="FFFFFF"/>
                </a:solidFill>
                <a:latin typeface="Times New Roman Bold"/>
                <a:ea typeface="Times New Roman Bold"/>
                <a:cs typeface="Times New Roman Bold"/>
                <a:sym typeface="Times New Roman Bold"/>
              </a:endParaRPr>
            </a:p>
            <a:p>
              <a:pPr marL="422689" lvl="1" indent="-211345" algn="l">
                <a:lnSpc>
                  <a:spcPts val="2153"/>
                </a:lnSpc>
                <a:spcBef>
                  <a:spcPct val="0"/>
                </a:spcBef>
                <a:buFont typeface="Arial"/>
                <a:buChar char="•"/>
              </a:pPr>
              <a:r>
                <a:rPr lang="en-US" sz="1957">
                  <a:solidFill>
                    <a:srgbClr val="FFFFFF"/>
                  </a:solidFill>
                  <a:latin typeface="Times New Roman"/>
                  <a:ea typeface="Times New Roman"/>
                  <a:cs typeface="Times New Roman"/>
                  <a:sym typeface="Times New Roman"/>
                </a:rPr>
                <a:t>Weekly groceries, event planning, seasonal bundles.</a:t>
              </a:r>
            </a:p>
            <a:p>
              <a:pPr marL="422689" lvl="1" indent="-211345" algn="l">
                <a:lnSpc>
                  <a:spcPts val="2153"/>
                </a:lnSpc>
                <a:spcBef>
                  <a:spcPct val="0"/>
                </a:spcBef>
                <a:buFont typeface="Arial"/>
                <a:buChar char="•"/>
              </a:pPr>
              <a:r>
                <a:rPr lang="en-US" sz="1957">
                  <a:solidFill>
                    <a:srgbClr val="FFFFFF"/>
                  </a:solidFill>
                  <a:latin typeface="Times New Roman"/>
                  <a:ea typeface="Times New Roman"/>
                  <a:cs typeface="Times New Roman"/>
                  <a:sym typeface="Times New Roman"/>
                </a:rPr>
                <a:t>Personalized, context-aware workflows across channels.</a:t>
              </a:r>
            </a:p>
            <a:p>
              <a:pPr algn="just">
                <a:lnSpc>
                  <a:spcPts val="1615"/>
                </a:lnSpc>
                <a:spcBef>
                  <a:spcPct val="0"/>
                </a:spcBef>
              </a:pPr>
              <a:endParaRPr lang="en-US" sz="1957">
                <a:solidFill>
                  <a:srgbClr val="FFFFFF"/>
                </a:solidFill>
                <a:latin typeface="Times New Roman"/>
                <a:ea typeface="Times New Roman"/>
                <a:cs typeface="Times New Roman"/>
                <a:sym typeface="Times New Roman"/>
              </a:endParaRPr>
            </a:p>
          </p:txBody>
        </p:sp>
        <p:sp>
          <p:nvSpPr>
            <p:cNvPr id="22" name="TextBox 22"/>
            <p:cNvSpPr txBox="1"/>
            <p:nvPr/>
          </p:nvSpPr>
          <p:spPr>
            <a:xfrm>
              <a:off x="11547778" y="1753235"/>
              <a:ext cx="4347304" cy="2571360"/>
            </a:xfrm>
            <a:prstGeom prst="rect">
              <a:avLst/>
            </a:prstGeom>
          </p:spPr>
          <p:txBody>
            <a:bodyPr lIns="0" tIns="0" rIns="0" bIns="0" rtlCol="0" anchor="t">
              <a:spAutoFit/>
            </a:bodyPr>
            <a:lstStyle/>
            <a:p>
              <a:pPr algn="ctr">
                <a:lnSpc>
                  <a:spcPts val="2153"/>
                </a:lnSpc>
                <a:spcBef>
                  <a:spcPct val="0"/>
                </a:spcBef>
              </a:pPr>
              <a:r>
                <a:rPr lang="en-US" sz="1957" b="1">
                  <a:solidFill>
                    <a:srgbClr val="FFFFFF"/>
                  </a:solidFill>
                  <a:latin typeface="Times New Roman Bold"/>
                  <a:ea typeface="Times New Roman Bold"/>
                  <a:cs typeface="Times New Roman Bold"/>
                  <a:sym typeface="Times New Roman Bold"/>
                </a:rPr>
                <a:t>Ecosystem Integrations</a:t>
              </a:r>
            </a:p>
            <a:p>
              <a:pPr algn="l">
                <a:lnSpc>
                  <a:spcPts val="2153"/>
                </a:lnSpc>
                <a:spcBef>
                  <a:spcPct val="0"/>
                </a:spcBef>
              </a:pPr>
              <a:endParaRPr lang="en-US" sz="1957" b="1">
                <a:solidFill>
                  <a:srgbClr val="FFFFFF"/>
                </a:solidFill>
                <a:latin typeface="Times New Roman Bold"/>
                <a:ea typeface="Times New Roman Bold"/>
                <a:cs typeface="Times New Roman Bold"/>
                <a:sym typeface="Times New Roman Bold"/>
              </a:endParaRPr>
            </a:p>
            <a:p>
              <a:pPr marL="422689" lvl="1" indent="-211345" algn="just">
                <a:lnSpc>
                  <a:spcPts val="2153"/>
                </a:lnSpc>
                <a:spcBef>
                  <a:spcPct val="0"/>
                </a:spcBef>
                <a:buFont typeface="Arial"/>
                <a:buChar char="•"/>
              </a:pPr>
              <a:r>
                <a:rPr lang="en-US" sz="1957">
                  <a:solidFill>
                    <a:srgbClr val="FFFFFF"/>
                  </a:solidFill>
                  <a:latin typeface="Times New Roman"/>
                  <a:ea typeface="Times New Roman"/>
                  <a:cs typeface="Times New Roman"/>
                  <a:sym typeface="Times New Roman"/>
                </a:rPr>
                <a:t>Social commerce </a:t>
              </a:r>
            </a:p>
            <a:p>
              <a:pPr marL="422689" lvl="1" indent="-211345" algn="just">
                <a:lnSpc>
                  <a:spcPts val="2153"/>
                </a:lnSpc>
                <a:spcBef>
                  <a:spcPct val="0"/>
                </a:spcBef>
                <a:buFont typeface="Arial"/>
                <a:buChar char="•"/>
              </a:pPr>
              <a:r>
                <a:rPr lang="en-US" sz="1957">
                  <a:solidFill>
                    <a:srgbClr val="FFFFFF"/>
                  </a:solidFill>
                  <a:latin typeface="Times New Roman"/>
                  <a:ea typeface="Times New Roman"/>
                  <a:cs typeface="Times New Roman"/>
                  <a:sym typeface="Times New Roman"/>
                </a:rPr>
                <a:t>External AI assistants (Alexa, Google)</a:t>
              </a:r>
            </a:p>
            <a:p>
              <a:pPr marL="422689" lvl="1" indent="-211345" algn="just">
                <a:lnSpc>
                  <a:spcPts val="2153"/>
                </a:lnSpc>
                <a:spcBef>
                  <a:spcPct val="0"/>
                </a:spcBef>
                <a:buFont typeface="Arial"/>
                <a:buChar char="•"/>
              </a:pPr>
              <a:r>
                <a:rPr lang="en-US" sz="1957">
                  <a:solidFill>
                    <a:srgbClr val="FFFFFF"/>
                  </a:solidFill>
                  <a:latin typeface="Times New Roman"/>
                  <a:ea typeface="Times New Roman"/>
                  <a:cs typeface="Times New Roman"/>
                  <a:sym typeface="Times New Roman"/>
                </a:rPr>
                <a:t>Partner apps </a:t>
              </a:r>
            </a:p>
            <a:p>
              <a:pPr algn="l">
                <a:lnSpc>
                  <a:spcPts val="2153"/>
                </a:lnSpc>
                <a:spcBef>
                  <a:spcPct val="0"/>
                </a:spcBef>
              </a:pPr>
              <a:endParaRPr lang="en-US" sz="1957">
                <a:solidFill>
                  <a:srgbClr val="FFFFFF"/>
                </a:solidFill>
                <a:latin typeface="Times New Roman"/>
                <a:ea typeface="Times New Roman"/>
                <a:cs typeface="Times New Roman"/>
                <a:sym typeface="Times New Roman"/>
              </a:endParaRPr>
            </a:p>
          </p:txBody>
        </p:sp>
        <p:sp>
          <p:nvSpPr>
            <p:cNvPr id="23" name="TextBox 23"/>
            <p:cNvSpPr txBox="1"/>
            <p:nvPr/>
          </p:nvSpPr>
          <p:spPr>
            <a:xfrm>
              <a:off x="16993046" y="1467357"/>
              <a:ext cx="4652852" cy="3754620"/>
            </a:xfrm>
            <a:prstGeom prst="rect">
              <a:avLst/>
            </a:prstGeom>
          </p:spPr>
          <p:txBody>
            <a:bodyPr lIns="0" tIns="0" rIns="0" bIns="0" rtlCol="0" anchor="t">
              <a:spAutoFit/>
            </a:bodyPr>
            <a:lstStyle/>
            <a:p>
              <a:pPr algn="ctr">
                <a:lnSpc>
                  <a:spcPts val="2243"/>
                </a:lnSpc>
                <a:spcBef>
                  <a:spcPct val="0"/>
                </a:spcBef>
              </a:pPr>
              <a:r>
                <a:rPr lang="en-US" sz="2039" b="1">
                  <a:solidFill>
                    <a:srgbClr val="FFFFFF"/>
                  </a:solidFill>
                  <a:latin typeface="Times New Roman Bold"/>
                  <a:ea typeface="Times New Roman Bold"/>
                  <a:cs typeface="Times New Roman Bold"/>
                  <a:sym typeface="Times New Roman Bold"/>
                </a:rPr>
                <a:t> Multi-Agent Coordination Layer</a:t>
              </a:r>
            </a:p>
            <a:p>
              <a:pPr algn="l">
                <a:lnSpc>
                  <a:spcPts val="2243"/>
                </a:lnSpc>
                <a:spcBef>
                  <a:spcPct val="0"/>
                </a:spcBef>
              </a:pPr>
              <a:endParaRPr lang="en-US" sz="2039" b="1">
                <a:solidFill>
                  <a:srgbClr val="FFFFFF"/>
                </a:solidFill>
                <a:latin typeface="Times New Roman Bold"/>
                <a:ea typeface="Times New Roman Bold"/>
                <a:cs typeface="Times New Roman Bold"/>
                <a:sym typeface="Times New Roman Bold"/>
              </a:endParaRPr>
            </a:p>
            <a:p>
              <a:pPr marL="440301" lvl="1" indent="-220150" algn="l">
                <a:lnSpc>
                  <a:spcPts val="2243"/>
                </a:lnSpc>
                <a:spcBef>
                  <a:spcPct val="0"/>
                </a:spcBef>
                <a:buFont typeface="Arial"/>
                <a:buChar char="•"/>
              </a:pPr>
              <a:r>
                <a:rPr lang="en-US" sz="2039">
                  <a:solidFill>
                    <a:srgbClr val="FFFFFF"/>
                  </a:solidFill>
                  <a:latin typeface="Times New Roman"/>
                  <a:ea typeface="Times New Roman"/>
                  <a:cs typeface="Times New Roman"/>
                  <a:sym typeface="Times New Roman"/>
                </a:rPr>
                <a:t>AI synchronizes supply, promotions, search, and personalization.</a:t>
              </a:r>
            </a:p>
            <a:p>
              <a:pPr marL="440301" lvl="1" indent="-220150" algn="l">
                <a:lnSpc>
                  <a:spcPts val="2243"/>
                </a:lnSpc>
                <a:spcBef>
                  <a:spcPct val="0"/>
                </a:spcBef>
                <a:buFont typeface="Arial"/>
                <a:buChar char="•"/>
              </a:pPr>
              <a:r>
                <a:rPr lang="en-US" sz="2039">
                  <a:solidFill>
                    <a:srgbClr val="FFFFFF"/>
                  </a:solidFill>
                  <a:latin typeface="Times New Roman"/>
                  <a:ea typeface="Times New Roman"/>
                  <a:cs typeface="Times New Roman"/>
                  <a:sym typeface="Times New Roman"/>
                </a:rPr>
                <a:t>Inventory availability aligns with mission-level workflows.</a:t>
              </a:r>
            </a:p>
            <a:p>
              <a:pPr algn="l">
                <a:lnSpc>
                  <a:spcPts val="2243"/>
                </a:lnSpc>
                <a:spcBef>
                  <a:spcPct val="0"/>
                </a:spcBef>
              </a:pPr>
              <a:endParaRPr lang="en-US" sz="2039">
                <a:solidFill>
                  <a:srgbClr val="FFFFFF"/>
                </a:solidFill>
                <a:latin typeface="Times New Roman"/>
                <a:ea typeface="Times New Roman"/>
                <a:cs typeface="Times New Roman"/>
                <a:sym typeface="Times New Roman"/>
              </a:endParaRPr>
            </a:p>
          </p:txBody>
        </p:sp>
      </p:grpSp>
      <p:grpSp>
        <p:nvGrpSpPr>
          <p:cNvPr id="24" name="Group 24"/>
          <p:cNvGrpSpPr/>
          <p:nvPr/>
        </p:nvGrpSpPr>
        <p:grpSpPr>
          <a:xfrm>
            <a:off x="4568065" y="9409112"/>
            <a:ext cx="10489933" cy="628261"/>
            <a:chOff x="0" y="0"/>
            <a:chExt cx="13986577" cy="837682"/>
          </a:xfrm>
        </p:grpSpPr>
        <p:grpSp>
          <p:nvGrpSpPr>
            <p:cNvPr id="25" name="Group 25"/>
            <p:cNvGrpSpPr/>
            <p:nvPr/>
          </p:nvGrpSpPr>
          <p:grpSpPr>
            <a:xfrm>
              <a:off x="0" y="0"/>
              <a:ext cx="13986577" cy="837682"/>
              <a:chOff x="0" y="0"/>
              <a:chExt cx="3320243" cy="198855"/>
            </a:xfrm>
          </p:grpSpPr>
          <p:sp>
            <p:nvSpPr>
              <p:cNvPr id="26" name="Freeform 26"/>
              <p:cNvSpPr/>
              <p:nvPr/>
            </p:nvSpPr>
            <p:spPr>
              <a:xfrm>
                <a:off x="0" y="0"/>
                <a:ext cx="3320243" cy="198855"/>
              </a:xfrm>
              <a:custGeom>
                <a:avLst/>
                <a:gdLst/>
                <a:ahLst/>
                <a:cxnLst/>
                <a:rect l="l" t="t" r="r" b="b"/>
                <a:pathLst>
                  <a:path w="3320243" h="198855">
                    <a:moveTo>
                      <a:pt x="0" y="0"/>
                    </a:moveTo>
                    <a:lnTo>
                      <a:pt x="3320243" y="0"/>
                    </a:lnTo>
                    <a:lnTo>
                      <a:pt x="3320243" y="198855"/>
                    </a:lnTo>
                    <a:lnTo>
                      <a:pt x="0" y="198855"/>
                    </a:lnTo>
                    <a:close/>
                  </a:path>
                </a:pathLst>
              </a:custGeom>
              <a:solidFill>
                <a:srgbClr val="FEFEFE"/>
              </a:solidFill>
              <a:ln w="9525" cap="sq">
                <a:solidFill>
                  <a:srgbClr val="000000"/>
                </a:solidFill>
                <a:prstDash val="solid"/>
                <a:miter/>
              </a:ln>
            </p:spPr>
            <p:txBody>
              <a:bodyPr/>
              <a:lstStyle/>
              <a:p>
                <a:endParaRPr lang="en-IN"/>
              </a:p>
            </p:txBody>
          </p:sp>
          <p:sp>
            <p:nvSpPr>
              <p:cNvPr id="27" name="TextBox 27"/>
              <p:cNvSpPr txBox="1"/>
              <p:nvPr/>
            </p:nvSpPr>
            <p:spPr>
              <a:xfrm>
                <a:off x="0" y="-57150"/>
                <a:ext cx="3320243" cy="256005"/>
              </a:xfrm>
              <a:prstGeom prst="rect">
                <a:avLst/>
              </a:prstGeom>
            </p:spPr>
            <p:txBody>
              <a:bodyPr lIns="50800" tIns="50800" rIns="50800" bIns="50800" rtlCol="0" anchor="ctr"/>
              <a:lstStyle/>
              <a:p>
                <a:pPr algn="l">
                  <a:lnSpc>
                    <a:spcPts val="3359"/>
                  </a:lnSpc>
                </a:pPr>
                <a:endParaRPr/>
              </a:p>
            </p:txBody>
          </p:sp>
        </p:grpSp>
        <p:sp>
          <p:nvSpPr>
            <p:cNvPr id="28" name="TextBox 28"/>
            <p:cNvSpPr txBox="1"/>
            <p:nvPr/>
          </p:nvSpPr>
          <p:spPr>
            <a:xfrm>
              <a:off x="292336" y="85957"/>
              <a:ext cx="13694241" cy="645390"/>
            </a:xfrm>
            <a:prstGeom prst="rect">
              <a:avLst/>
            </a:prstGeom>
          </p:spPr>
          <p:txBody>
            <a:bodyPr lIns="0" tIns="0" rIns="0" bIns="0" rtlCol="0" anchor="t">
              <a:spAutoFit/>
            </a:bodyPr>
            <a:lstStyle/>
            <a:p>
              <a:pPr algn="ctr">
                <a:lnSpc>
                  <a:spcPts val="1980"/>
                </a:lnSpc>
                <a:spcBef>
                  <a:spcPct val="0"/>
                </a:spcBef>
              </a:pPr>
              <a:r>
                <a:rPr lang="en-US" sz="1414" b="1">
                  <a:solidFill>
                    <a:srgbClr val="000000"/>
                  </a:solidFill>
                  <a:latin typeface="Times New Roman Bold"/>
                  <a:ea typeface="Times New Roman Bold"/>
                  <a:cs typeface="Times New Roman Bold"/>
                  <a:sym typeface="Times New Roman Bold"/>
                </a:rPr>
                <a:t>Walmart’s autonomous retail vision is powered by AI engines, coordinated shopping missions, ecosystem integrations, and multi-agent workflows that seamlessly plan, personalize, and execute every step of the customer journey.</a:t>
              </a:r>
            </a:p>
          </p:txBody>
        </p:sp>
      </p:grpSp>
      <p:grpSp>
        <p:nvGrpSpPr>
          <p:cNvPr id="29" name="Group 29"/>
          <p:cNvGrpSpPr/>
          <p:nvPr/>
        </p:nvGrpSpPr>
        <p:grpSpPr>
          <a:xfrm>
            <a:off x="2946031" y="5256576"/>
            <a:ext cx="12395939" cy="3884107"/>
            <a:chOff x="0" y="0"/>
            <a:chExt cx="16527918" cy="5178810"/>
          </a:xfrm>
        </p:grpSpPr>
        <p:sp>
          <p:nvSpPr>
            <p:cNvPr id="30" name="TextBox 30"/>
            <p:cNvSpPr txBox="1"/>
            <p:nvPr/>
          </p:nvSpPr>
          <p:spPr>
            <a:xfrm>
              <a:off x="13379156" y="35871"/>
              <a:ext cx="1164130" cy="836516"/>
            </a:xfrm>
            <a:prstGeom prst="rect">
              <a:avLst/>
            </a:prstGeom>
          </p:spPr>
          <p:txBody>
            <a:bodyPr lIns="0" tIns="0" rIns="0" bIns="0" rtlCol="0" anchor="t">
              <a:spAutoFit/>
            </a:bodyPr>
            <a:lstStyle/>
            <a:p>
              <a:pPr algn="ctr">
                <a:lnSpc>
                  <a:spcPts val="4646"/>
                </a:lnSpc>
                <a:spcBef>
                  <a:spcPct val="0"/>
                </a:spcBef>
              </a:pPr>
              <a:r>
                <a:rPr lang="en-US" sz="4223">
                  <a:solidFill>
                    <a:srgbClr val="FFFFFF"/>
                  </a:solidFill>
                  <a:latin typeface="Times New Roman"/>
                  <a:ea typeface="Times New Roman"/>
                  <a:cs typeface="Times New Roman"/>
                  <a:sym typeface="Times New Roman"/>
                </a:rPr>
                <a:t>🎛️</a:t>
              </a:r>
            </a:p>
          </p:txBody>
        </p:sp>
        <p:grpSp>
          <p:nvGrpSpPr>
            <p:cNvPr id="31" name="Group 31"/>
            <p:cNvGrpSpPr/>
            <p:nvPr/>
          </p:nvGrpSpPr>
          <p:grpSpPr>
            <a:xfrm>
              <a:off x="0" y="1009700"/>
              <a:ext cx="5133395" cy="3990585"/>
              <a:chOff x="0" y="0"/>
              <a:chExt cx="1264719" cy="983164"/>
            </a:xfrm>
          </p:grpSpPr>
          <p:sp>
            <p:nvSpPr>
              <p:cNvPr id="32" name="Freeform 32"/>
              <p:cNvSpPr/>
              <p:nvPr/>
            </p:nvSpPr>
            <p:spPr>
              <a:xfrm>
                <a:off x="0" y="0"/>
                <a:ext cx="1264719" cy="983164"/>
              </a:xfrm>
              <a:custGeom>
                <a:avLst/>
                <a:gdLst/>
                <a:ahLst/>
                <a:cxnLst/>
                <a:rect l="l" t="t" r="r" b="b"/>
                <a:pathLst>
                  <a:path w="1264719" h="983164">
                    <a:moveTo>
                      <a:pt x="201086" y="0"/>
                    </a:moveTo>
                    <a:lnTo>
                      <a:pt x="1063633" y="0"/>
                    </a:lnTo>
                    <a:cubicBezTo>
                      <a:pt x="1116964" y="0"/>
                      <a:pt x="1168111" y="21186"/>
                      <a:pt x="1205822" y="58897"/>
                    </a:cubicBezTo>
                    <a:cubicBezTo>
                      <a:pt x="1243533" y="96608"/>
                      <a:pt x="1264719" y="147755"/>
                      <a:pt x="1264719" y="201086"/>
                    </a:cubicBezTo>
                    <a:lnTo>
                      <a:pt x="1264719" y="782078"/>
                    </a:lnTo>
                    <a:cubicBezTo>
                      <a:pt x="1264719" y="835409"/>
                      <a:pt x="1243533" y="886556"/>
                      <a:pt x="1205822" y="924267"/>
                    </a:cubicBezTo>
                    <a:cubicBezTo>
                      <a:pt x="1168111" y="961978"/>
                      <a:pt x="1116964" y="983164"/>
                      <a:pt x="1063633" y="983164"/>
                    </a:cubicBezTo>
                    <a:lnTo>
                      <a:pt x="201086" y="983164"/>
                    </a:lnTo>
                    <a:cubicBezTo>
                      <a:pt x="147755" y="983164"/>
                      <a:pt x="96608" y="961978"/>
                      <a:pt x="58897" y="924267"/>
                    </a:cubicBezTo>
                    <a:cubicBezTo>
                      <a:pt x="21186" y="886556"/>
                      <a:pt x="0" y="835409"/>
                      <a:pt x="0" y="782078"/>
                    </a:cubicBezTo>
                    <a:lnTo>
                      <a:pt x="0" y="201086"/>
                    </a:lnTo>
                    <a:cubicBezTo>
                      <a:pt x="0" y="147755"/>
                      <a:pt x="21186" y="96608"/>
                      <a:pt x="58897" y="58897"/>
                    </a:cubicBezTo>
                    <a:cubicBezTo>
                      <a:pt x="96608" y="21186"/>
                      <a:pt x="147755" y="0"/>
                      <a:pt x="201086" y="0"/>
                    </a:cubicBezTo>
                    <a:close/>
                  </a:path>
                </a:pathLst>
              </a:custGeom>
              <a:solidFill>
                <a:srgbClr val="1B2748"/>
              </a:solidFill>
            </p:spPr>
            <p:txBody>
              <a:bodyPr/>
              <a:lstStyle/>
              <a:p>
                <a:endParaRPr lang="en-IN"/>
              </a:p>
            </p:txBody>
          </p:sp>
          <p:sp>
            <p:nvSpPr>
              <p:cNvPr id="33" name="TextBox 33"/>
              <p:cNvSpPr txBox="1"/>
              <p:nvPr/>
            </p:nvSpPr>
            <p:spPr>
              <a:xfrm>
                <a:off x="0" y="-57150"/>
                <a:ext cx="1264719" cy="1040314"/>
              </a:xfrm>
              <a:prstGeom prst="rect">
                <a:avLst/>
              </a:prstGeom>
            </p:spPr>
            <p:txBody>
              <a:bodyPr lIns="40730" tIns="40730" rIns="40730" bIns="40730" rtlCol="0" anchor="ctr"/>
              <a:lstStyle/>
              <a:p>
                <a:pPr algn="ctr">
                  <a:lnSpc>
                    <a:spcPts val="2660"/>
                  </a:lnSpc>
                  <a:spcBef>
                    <a:spcPct val="0"/>
                  </a:spcBef>
                </a:pPr>
                <a:endParaRPr/>
              </a:p>
            </p:txBody>
          </p:sp>
        </p:grpSp>
        <p:grpSp>
          <p:nvGrpSpPr>
            <p:cNvPr id="34" name="Group 34"/>
            <p:cNvGrpSpPr/>
            <p:nvPr/>
          </p:nvGrpSpPr>
          <p:grpSpPr>
            <a:xfrm>
              <a:off x="5697262" y="1006992"/>
              <a:ext cx="5133395" cy="3990585"/>
              <a:chOff x="0" y="0"/>
              <a:chExt cx="1264719" cy="983164"/>
            </a:xfrm>
          </p:grpSpPr>
          <p:sp>
            <p:nvSpPr>
              <p:cNvPr id="35" name="Freeform 35"/>
              <p:cNvSpPr/>
              <p:nvPr/>
            </p:nvSpPr>
            <p:spPr>
              <a:xfrm>
                <a:off x="0" y="0"/>
                <a:ext cx="1264719" cy="983164"/>
              </a:xfrm>
              <a:custGeom>
                <a:avLst/>
                <a:gdLst/>
                <a:ahLst/>
                <a:cxnLst/>
                <a:rect l="l" t="t" r="r" b="b"/>
                <a:pathLst>
                  <a:path w="1264719" h="983164">
                    <a:moveTo>
                      <a:pt x="201086" y="0"/>
                    </a:moveTo>
                    <a:lnTo>
                      <a:pt x="1063633" y="0"/>
                    </a:lnTo>
                    <a:cubicBezTo>
                      <a:pt x="1116964" y="0"/>
                      <a:pt x="1168111" y="21186"/>
                      <a:pt x="1205822" y="58897"/>
                    </a:cubicBezTo>
                    <a:cubicBezTo>
                      <a:pt x="1243533" y="96608"/>
                      <a:pt x="1264719" y="147755"/>
                      <a:pt x="1264719" y="201086"/>
                    </a:cubicBezTo>
                    <a:lnTo>
                      <a:pt x="1264719" y="782078"/>
                    </a:lnTo>
                    <a:cubicBezTo>
                      <a:pt x="1264719" y="835409"/>
                      <a:pt x="1243533" y="886556"/>
                      <a:pt x="1205822" y="924267"/>
                    </a:cubicBezTo>
                    <a:cubicBezTo>
                      <a:pt x="1168111" y="961978"/>
                      <a:pt x="1116964" y="983164"/>
                      <a:pt x="1063633" y="983164"/>
                    </a:cubicBezTo>
                    <a:lnTo>
                      <a:pt x="201086" y="983164"/>
                    </a:lnTo>
                    <a:cubicBezTo>
                      <a:pt x="147755" y="983164"/>
                      <a:pt x="96608" y="961978"/>
                      <a:pt x="58897" y="924267"/>
                    </a:cubicBezTo>
                    <a:cubicBezTo>
                      <a:pt x="21186" y="886556"/>
                      <a:pt x="0" y="835409"/>
                      <a:pt x="0" y="782078"/>
                    </a:cubicBezTo>
                    <a:lnTo>
                      <a:pt x="0" y="201086"/>
                    </a:lnTo>
                    <a:cubicBezTo>
                      <a:pt x="0" y="147755"/>
                      <a:pt x="21186" y="96608"/>
                      <a:pt x="58897" y="58897"/>
                    </a:cubicBezTo>
                    <a:cubicBezTo>
                      <a:pt x="96608" y="21186"/>
                      <a:pt x="147755" y="0"/>
                      <a:pt x="201086" y="0"/>
                    </a:cubicBezTo>
                    <a:close/>
                  </a:path>
                </a:pathLst>
              </a:custGeom>
              <a:solidFill>
                <a:srgbClr val="1B2748"/>
              </a:solidFill>
            </p:spPr>
            <p:txBody>
              <a:bodyPr/>
              <a:lstStyle/>
              <a:p>
                <a:endParaRPr lang="en-IN"/>
              </a:p>
            </p:txBody>
          </p:sp>
          <p:sp>
            <p:nvSpPr>
              <p:cNvPr id="36" name="TextBox 36"/>
              <p:cNvSpPr txBox="1"/>
              <p:nvPr/>
            </p:nvSpPr>
            <p:spPr>
              <a:xfrm>
                <a:off x="0" y="-57150"/>
                <a:ext cx="1264719" cy="1040314"/>
              </a:xfrm>
              <a:prstGeom prst="rect">
                <a:avLst/>
              </a:prstGeom>
            </p:spPr>
            <p:txBody>
              <a:bodyPr lIns="40730" tIns="40730" rIns="40730" bIns="40730" rtlCol="0" anchor="ctr"/>
              <a:lstStyle/>
              <a:p>
                <a:pPr algn="ctr">
                  <a:lnSpc>
                    <a:spcPts val="2660"/>
                  </a:lnSpc>
                  <a:spcBef>
                    <a:spcPct val="0"/>
                  </a:spcBef>
                </a:pPr>
                <a:endParaRPr/>
              </a:p>
            </p:txBody>
          </p:sp>
        </p:grpSp>
        <p:grpSp>
          <p:nvGrpSpPr>
            <p:cNvPr id="37" name="Group 37"/>
            <p:cNvGrpSpPr/>
            <p:nvPr/>
          </p:nvGrpSpPr>
          <p:grpSpPr>
            <a:xfrm>
              <a:off x="11394523" y="1006992"/>
              <a:ext cx="5133395" cy="3990585"/>
              <a:chOff x="0" y="0"/>
              <a:chExt cx="1264719" cy="983164"/>
            </a:xfrm>
          </p:grpSpPr>
          <p:sp>
            <p:nvSpPr>
              <p:cNvPr id="38" name="Freeform 38"/>
              <p:cNvSpPr/>
              <p:nvPr/>
            </p:nvSpPr>
            <p:spPr>
              <a:xfrm>
                <a:off x="0" y="0"/>
                <a:ext cx="1264719" cy="983164"/>
              </a:xfrm>
              <a:custGeom>
                <a:avLst/>
                <a:gdLst/>
                <a:ahLst/>
                <a:cxnLst/>
                <a:rect l="l" t="t" r="r" b="b"/>
                <a:pathLst>
                  <a:path w="1264719" h="983164">
                    <a:moveTo>
                      <a:pt x="201086" y="0"/>
                    </a:moveTo>
                    <a:lnTo>
                      <a:pt x="1063633" y="0"/>
                    </a:lnTo>
                    <a:cubicBezTo>
                      <a:pt x="1116964" y="0"/>
                      <a:pt x="1168111" y="21186"/>
                      <a:pt x="1205822" y="58897"/>
                    </a:cubicBezTo>
                    <a:cubicBezTo>
                      <a:pt x="1243533" y="96608"/>
                      <a:pt x="1264719" y="147755"/>
                      <a:pt x="1264719" y="201086"/>
                    </a:cubicBezTo>
                    <a:lnTo>
                      <a:pt x="1264719" y="782078"/>
                    </a:lnTo>
                    <a:cubicBezTo>
                      <a:pt x="1264719" y="835409"/>
                      <a:pt x="1243533" y="886556"/>
                      <a:pt x="1205822" y="924267"/>
                    </a:cubicBezTo>
                    <a:cubicBezTo>
                      <a:pt x="1168111" y="961978"/>
                      <a:pt x="1116964" y="983164"/>
                      <a:pt x="1063633" y="983164"/>
                    </a:cubicBezTo>
                    <a:lnTo>
                      <a:pt x="201086" y="983164"/>
                    </a:lnTo>
                    <a:cubicBezTo>
                      <a:pt x="147755" y="983164"/>
                      <a:pt x="96608" y="961978"/>
                      <a:pt x="58897" y="924267"/>
                    </a:cubicBezTo>
                    <a:cubicBezTo>
                      <a:pt x="21186" y="886556"/>
                      <a:pt x="0" y="835409"/>
                      <a:pt x="0" y="782078"/>
                    </a:cubicBezTo>
                    <a:lnTo>
                      <a:pt x="0" y="201086"/>
                    </a:lnTo>
                    <a:cubicBezTo>
                      <a:pt x="0" y="147755"/>
                      <a:pt x="21186" y="96608"/>
                      <a:pt x="58897" y="58897"/>
                    </a:cubicBezTo>
                    <a:cubicBezTo>
                      <a:pt x="96608" y="21186"/>
                      <a:pt x="147755" y="0"/>
                      <a:pt x="201086" y="0"/>
                    </a:cubicBezTo>
                    <a:close/>
                  </a:path>
                </a:pathLst>
              </a:custGeom>
              <a:solidFill>
                <a:srgbClr val="1B2748"/>
              </a:solidFill>
            </p:spPr>
            <p:txBody>
              <a:bodyPr/>
              <a:lstStyle/>
              <a:p>
                <a:endParaRPr lang="en-IN"/>
              </a:p>
            </p:txBody>
          </p:sp>
          <p:sp>
            <p:nvSpPr>
              <p:cNvPr id="39" name="TextBox 39"/>
              <p:cNvSpPr txBox="1"/>
              <p:nvPr/>
            </p:nvSpPr>
            <p:spPr>
              <a:xfrm>
                <a:off x="0" y="-57150"/>
                <a:ext cx="1264719" cy="1040314"/>
              </a:xfrm>
              <a:prstGeom prst="rect">
                <a:avLst/>
              </a:prstGeom>
            </p:spPr>
            <p:txBody>
              <a:bodyPr lIns="40730" tIns="40730" rIns="40730" bIns="40730" rtlCol="0" anchor="ctr"/>
              <a:lstStyle/>
              <a:p>
                <a:pPr algn="ctr">
                  <a:lnSpc>
                    <a:spcPts val="2660"/>
                  </a:lnSpc>
                  <a:spcBef>
                    <a:spcPct val="0"/>
                  </a:spcBef>
                </a:pPr>
                <a:endParaRPr/>
              </a:p>
            </p:txBody>
          </p:sp>
        </p:grpSp>
        <p:sp>
          <p:nvSpPr>
            <p:cNvPr id="40" name="TextBox 40"/>
            <p:cNvSpPr txBox="1"/>
            <p:nvPr/>
          </p:nvSpPr>
          <p:spPr>
            <a:xfrm>
              <a:off x="365790" y="1432834"/>
              <a:ext cx="4414176" cy="3495611"/>
            </a:xfrm>
            <a:prstGeom prst="rect">
              <a:avLst/>
            </a:prstGeom>
          </p:spPr>
          <p:txBody>
            <a:bodyPr lIns="0" tIns="0" rIns="0" bIns="0" rtlCol="0" anchor="t">
              <a:spAutoFit/>
            </a:bodyPr>
            <a:lstStyle/>
            <a:p>
              <a:pPr algn="ctr">
                <a:lnSpc>
                  <a:spcPts val="2116"/>
                </a:lnSpc>
                <a:spcBef>
                  <a:spcPct val="0"/>
                </a:spcBef>
              </a:pPr>
              <a:r>
                <a:rPr lang="en-US" sz="1924" b="1">
                  <a:solidFill>
                    <a:srgbClr val="FFFFFF"/>
                  </a:solidFill>
                  <a:latin typeface="Times New Roman Bold"/>
                  <a:ea typeface="Times New Roman Bold"/>
                  <a:cs typeface="Times New Roman Bold"/>
                  <a:sym typeface="Times New Roman Bold"/>
                </a:rPr>
                <a:t>Unified Customer Profiles</a:t>
              </a:r>
            </a:p>
            <a:p>
              <a:pPr algn="ctr">
                <a:lnSpc>
                  <a:spcPts val="2116"/>
                </a:lnSpc>
                <a:spcBef>
                  <a:spcPct val="0"/>
                </a:spcBef>
              </a:pPr>
              <a:endParaRPr lang="en-US" sz="1924" b="1">
                <a:solidFill>
                  <a:srgbClr val="FFFFFF"/>
                </a:solidFill>
                <a:latin typeface="Times New Roman Bold"/>
                <a:ea typeface="Times New Roman Bold"/>
                <a:cs typeface="Times New Roman Bold"/>
                <a:sym typeface="Times New Roman Bold"/>
              </a:endParaRPr>
            </a:p>
            <a:p>
              <a:pPr marL="415441" lvl="1" indent="-207721" algn="l">
                <a:lnSpc>
                  <a:spcPts val="2116"/>
                </a:lnSpc>
                <a:buFont typeface="Arial"/>
                <a:buChar char="•"/>
              </a:pPr>
              <a:r>
                <a:rPr lang="en-US" sz="1924">
                  <a:solidFill>
                    <a:srgbClr val="FFFFFF"/>
                  </a:solidFill>
                  <a:latin typeface="Times New Roman"/>
                  <a:ea typeface="Times New Roman"/>
                  <a:cs typeface="Times New Roman"/>
                  <a:sym typeface="Times New Roman"/>
                </a:rPr>
                <a:t>Centralized profiles combine behavior across store, app, web, and delivery.</a:t>
              </a:r>
            </a:p>
            <a:p>
              <a:pPr algn="l">
                <a:lnSpc>
                  <a:spcPts val="2116"/>
                </a:lnSpc>
              </a:pPr>
              <a:endParaRPr lang="en-US" sz="1924">
                <a:solidFill>
                  <a:srgbClr val="FFFFFF"/>
                </a:solidFill>
                <a:latin typeface="Times New Roman"/>
                <a:ea typeface="Times New Roman"/>
                <a:cs typeface="Times New Roman"/>
                <a:sym typeface="Times New Roman"/>
              </a:endParaRPr>
            </a:p>
            <a:p>
              <a:pPr marL="415441" lvl="1" indent="-207721" algn="l">
                <a:lnSpc>
                  <a:spcPts val="2116"/>
                </a:lnSpc>
                <a:buFont typeface="Arial"/>
                <a:buChar char="•"/>
              </a:pPr>
              <a:r>
                <a:rPr lang="en-US" sz="1924">
                  <a:solidFill>
                    <a:srgbClr val="FFFFFF"/>
                  </a:solidFill>
                  <a:latin typeface="Times New Roman"/>
                  <a:ea typeface="Times New Roman"/>
                  <a:cs typeface="Times New Roman"/>
                  <a:sym typeface="Times New Roman"/>
                </a:rPr>
                <a:t>AI tailors offers, timing, and missions to individual routines and preferences.</a:t>
              </a:r>
            </a:p>
            <a:p>
              <a:pPr algn="just">
                <a:lnSpc>
                  <a:spcPts val="1587"/>
                </a:lnSpc>
                <a:spcBef>
                  <a:spcPct val="0"/>
                </a:spcBef>
              </a:pPr>
              <a:endParaRPr lang="en-US" sz="1924">
                <a:solidFill>
                  <a:srgbClr val="FFFFFF"/>
                </a:solidFill>
                <a:latin typeface="Times New Roman"/>
                <a:ea typeface="Times New Roman"/>
                <a:cs typeface="Times New Roman"/>
                <a:sym typeface="Times New Roman"/>
              </a:endParaRPr>
            </a:p>
          </p:txBody>
        </p:sp>
        <p:sp>
          <p:nvSpPr>
            <p:cNvPr id="41" name="TextBox 41"/>
            <p:cNvSpPr txBox="1"/>
            <p:nvPr/>
          </p:nvSpPr>
          <p:spPr>
            <a:xfrm>
              <a:off x="6051781" y="1385793"/>
              <a:ext cx="4424356" cy="3588584"/>
            </a:xfrm>
            <a:prstGeom prst="rect">
              <a:avLst/>
            </a:prstGeom>
          </p:spPr>
          <p:txBody>
            <a:bodyPr lIns="0" tIns="0" rIns="0" bIns="0" rtlCol="0" anchor="t">
              <a:spAutoFit/>
            </a:bodyPr>
            <a:lstStyle/>
            <a:p>
              <a:pPr algn="ctr">
                <a:lnSpc>
                  <a:spcPts val="2116"/>
                </a:lnSpc>
              </a:pPr>
              <a:r>
                <a:rPr lang="en-US" sz="1924" b="1">
                  <a:solidFill>
                    <a:srgbClr val="FFFFFF"/>
                  </a:solidFill>
                  <a:latin typeface="Times New Roman Bold"/>
                  <a:ea typeface="Times New Roman Bold"/>
                  <a:cs typeface="Times New Roman Bold"/>
                  <a:sym typeface="Times New Roman Bold"/>
                </a:rPr>
                <a:t>Fulfillment Optimization Layer</a:t>
              </a:r>
            </a:p>
            <a:p>
              <a:pPr algn="ctr">
                <a:lnSpc>
                  <a:spcPts val="2116"/>
                </a:lnSpc>
              </a:pPr>
              <a:endParaRPr lang="en-US" sz="1924" b="1">
                <a:solidFill>
                  <a:srgbClr val="FFFFFF"/>
                </a:solidFill>
                <a:latin typeface="Times New Roman Bold"/>
                <a:ea typeface="Times New Roman Bold"/>
                <a:cs typeface="Times New Roman Bold"/>
                <a:sym typeface="Times New Roman Bold"/>
              </a:endParaRPr>
            </a:p>
            <a:p>
              <a:pPr marL="415441" lvl="1" indent="-207721" algn="l">
                <a:lnSpc>
                  <a:spcPts val="2116"/>
                </a:lnSpc>
                <a:buFont typeface="Arial"/>
                <a:buChar char="•"/>
              </a:pPr>
              <a:r>
                <a:rPr lang="en-US" sz="1924">
                  <a:solidFill>
                    <a:srgbClr val="FFFFFF"/>
                  </a:solidFill>
                  <a:latin typeface="Times New Roman"/>
                  <a:ea typeface="Times New Roman"/>
                  <a:cs typeface="Times New Roman"/>
                  <a:sym typeface="Times New Roman"/>
                </a:rPr>
                <a:t>AI chooses the best fulfillment mode based on cost, speed, and inventory.</a:t>
              </a:r>
            </a:p>
            <a:p>
              <a:pPr algn="l">
                <a:lnSpc>
                  <a:spcPts val="2116"/>
                </a:lnSpc>
              </a:pPr>
              <a:endParaRPr lang="en-US" sz="1924">
                <a:solidFill>
                  <a:srgbClr val="FFFFFF"/>
                </a:solidFill>
                <a:latin typeface="Times New Roman"/>
                <a:ea typeface="Times New Roman"/>
                <a:cs typeface="Times New Roman"/>
                <a:sym typeface="Times New Roman"/>
              </a:endParaRPr>
            </a:p>
            <a:p>
              <a:pPr marL="415441" lvl="1" indent="-207721" algn="l">
                <a:lnSpc>
                  <a:spcPts val="2116"/>
                </a:lnSpc>
                <a:buFont typeface="Arial"/>
                <a:buChar char="•"/>
              </a:pPr>
              <a:r>
                <a:rPr lang="en-US" sz="1924">
                  <a:solidFill>
                    <a:srgbClr val="FFFFFF"/>
                  </a:solidFill>
                  <a:latin typeface="Times New Roman"/>
                  <a:ea typeface="Times New Roman"/>
                  <a:cs typeface="Times New Roman"/>
                  <a:sym typeface="Times New Roman"/>
                </a:rPr>
                <a:t>Routes orders efficiently across stores, dark stores, and delivery partners.</a:t>
              </a:r>
            </a:p>
            <a:p>
              <a:pPr algn="l">
                <a:lnSpc>
                  <a:spcPts val="2116"/>
                </a:lnSpc>
                <a:spcBef>
                  <a:spcPct val="0"/>
                </a:spcBef>
              </a:pPr>
              <a:endParaRPr lang="en-US" sz="1924">
                <a:solidFill>
                  <a:srgbClr val="FFFFFF"/>
                </a:solidFill>
                <a:latin typeface="Times New Roman"/>
                <a:ea typeface="Times New Roman"/>
                <a:cs typeface="Times New Roman"/>
                <a:sym typeface="Times New Roman"/>
              </a:endParaRPr>
            </a:p>
          </p:txBody>
        </p:sp>
        <p:sp>
          <p:nvSpPr>
            <p:cNvPr id="42" name="TextBox 42"/>
            <p:cNvSpPr txBox="1"/>
            <p:nvPr/>
          </p:nvSpPr>
          <p:spPr>
            <a:xfrm>
              <a:off x="11593561" y="1182468"/>
              <a:ext cx="4735319" cy="3996341"/>
            </a:xfrm>
            <a:prstGeom prst="rect">
              <a:avLst/>
            </a:prstGeom>
          </p:spPr>
          <p:txBody>
            <a:bodyPr lIns="0" tIns="0" rIns="0" bIns="0" rtlCol="0" anchor="t">
              <a:spAutoFit/>
            </a:bodyPr>
            <a:lstStyle/>
            <a:p>
              <a:pPr algn="ctr">
                <a:lnSpc>
                  <a:spcPts val="2204"/>
                </a:lnSpc>
                <a:spcBef>
                  <a:spcPct val="0"/>
                </a:spcBef>
              </a:pPr>
              <a:r>
                <a:rPr lang="en-US" sz="2004" b="1">
                  <a:solidFill>
                    <a:srgbClr val="FFFFFF"/>
                  </a:solidFill>
                  <a:latin typeface="Times New Roman Bold"/>
                  <a:ea typeface="Times New Roman Bold"/>
                  <a:cs typeface="Times New Roman Bold"/>
                  <a:sym typeface="Times New Roman Bold"/>
                </a:rPr>
                <a:t>Real-Time Personalization Engine</a:t>
              </a:r>
            </a:p>
            <a:p>
              <a:pPr algn="ctr">
                <a:lnSpc>
                  <a:spcPts val="2204"/>
                </a:lnSpc>
                <a:spcBef>
                  <a:spcPct val="0"/>
                </a:spcBef>
              </a:pPr>
              <a:endParaRPr lang="en-US" sz="2004" b="1">
                <a:solidFill>
                  <a:srgbClr val="FFFFFF"/>
                </a:solidFill>
                <a:latin typeface="Times New Roman Bold"/>
                <a:ea typeface="Times New Roman Bold"/>
                <a:cs typeface="Times New Roman Bold"/>
                <a:sym typeface="Times New Roman Bold"/>
              </a:endParaRPr>
            </a:p>
            <a:p>
              <a:pPr marL="421005" lvl="1" indent="-210502" algn="l">
                <a:lnSpc>
                  <a:spcPts val="2145"/>
                </a:lnSpc>
                <a:buFont typeface="Arial"/>
                <a:buChar char="•"/>
              </a:pPr>
              <a:r>
                <a:rPr lang="en-US" sz="1949">
                  <a:solidFill>
                    <a:srgbClr val="FFFFFF"/>
                  </a:solidFill>
                  <a:latin typeface="Times New Roman"/>
                  <a:ea typeface="Times New Roman"/>
                  <a:cs typeface="Times New Roman"/>
                  <a:sym typeface="Times New Roman"/>
                </a:rPr>
                <a:t>AI generates personalized bundles, promotions, and content for each mission.</a:t>
              </a:r>
            </a:p>
            <a:p>
              <a:pPr algn="l">
                <a:lnSpc>
                  <a:spcPts val="2145"/>
                </a:lnSpc>
              </a:pPr>
              <a:endParaRPr lang="en-US" sz="1949">
                <a:solidFill>
                  <a:srgbClr val="FFFFFF"/>
                </a:solidFill>
                <a:latin typeface="Times New Roman"/>
                <a:ea typeface="Times New Roman"/>
                <a:cs typeface="Times New Roman"/>
                <a:sym typeface="Times New Roman"/>
              </a:endParaRPr>
            </a:p>
            <a:p>
              <a:pPr marL="421005" lvl="1" indent="-210502" algn="l">
                <a:lnSpc>
                  <a:spcPts val="2145"/>
                </a:lnSpc>
                <a:buFont typeface="Arial"/>
                <a:buChar char="•"/>
              </a:pPr>
              <a:r>
                <a:rPr lang="en-US" sz="1949">
                  <a:solidFill>
                    <a:srgbClr val="FFFFFF"/>
                  </a:solidFill>
                  <a:latin typeface="Times New Roman"/>
                  <a:ea typeface="Times New Roman"/>
                  <a:cs typeface="Times New Roman"/>
                  <a:sym typeface="Times New Roman"/>
                </a:rPr>
                <a:t>Search and recommendations adapt instantly to context and customer intent.</a:t>
              </a:r>
            </a:p>
            <a:p>
              <a:pPr algn="l">
                <a:lnSpc>
                  <a:spcPts val="2204"/>
                </a:lnSpc>
                <a:spcBef>
                  <a:spcPct val="0"/>
                </a:spcBef>
              </a:pPr>
              <a:endParaRPr lang="en-US" sz="1949">
                <a:solidFill>
                  <a:srgbClr val="FFFFFF"/>
                </a:solidFill>
                <a:latin typeface="Times New Roman"/>
                <a:ea typeface="Times New Roman"/>
                <a:cs typeface="Times New Roman"/>
                <a:sym typeface="Times New Roman"/>
              </a:endParaRPr>
            </a:p>
          </p:txBody>
        </p:sp>
        <p:sp>
          <p:nvSpPr>
            <p:cNvPr id="43" name="Freeform 43"/>
            <p:cNvSpPr/>
            <p:nvPr/>
          </p:nvSpPr>
          <p:spPr>
            <a:xfrm>
              <a:off x="2162639" y="0"/>
              <a:ext cx="1009942" cy="840377"/>
            </a:xfrm>
            <a:custGeom>
              <a:avLst/>
              <a:gdLst/>
              <a:ahLst/>
              <a:cxnLst/>
              <a:rect l="l" t="t" r="r" b="b"/>
              <a:pathLst>
                <a:path w="1009942" h="840377">
                  <a:moveTo>
                    <a:pt x="0" y="0"/>
                  </a:moveTo>
                  <a:lnTo>
                    <a:pt x="1009943" y="0"/>
                  </a:lnTo>
                  <a:lnTo>
                    <a:pt x="1009943" y="840377"/>
                  </a:lnTo>
                  <a:lnTo>
                    <a:pt x="0" y="8403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4" name="Freeform 44"/>
            <p:cNvSpPr/>
            <p:nvPr/>
          </p:nvSpPr>
          <p:spPr>
            <a:xfrm>
              <a:off x="8005923" y="0"/>
              <a:ext cx="580624" cy="840377"/>
            </a:xfrm>
            <a:custGeom>
              <a:avLst/>
              <a:gdLst/>
              <a:ahLst/>
              <a:cxnLst/>
              <a:rect l="l" t="t" r="r" b="b"/>
              <a:pathLst>
                <a:path w="580624" h="840377">
                  <a:moveTo>
                    <a:pt x="0" y="0"/>
                  </a:moveTo>
                  <a:lnTo>
                    <a:pt x="580625" y="0"/>
                  </a:lnTo>
                  <a:lnTo>
                    <a:pt x="580625" y="840377"/>
                  </a:lnTo>
                  <a:lnTo>
                    <a:pt x="0" y="8403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sp>
        <p:nvSpPr>
          <p:cNvPr id="45" name="TextBox 45"/>
          <p:cNvSpPr txBox="1"/>
          <p:nvPr/>
        </p:nvSpPr>
        <p:spPr>
          <a:xfrm>
            <a:off x="372959" y="279400"/>
            <a:ext cx="6911964"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Capabilities &amp; Outcomes</a:t>
            </a:r>
          </a:p>
        </p:txBody>
      </p:sp>
      <p:sp>
        <p:nvSpPr>
          <p:cNvPr id="46" name="TextBox 46"/>
          <p:cNvSpPr txBox="1"/>
          <p:nvPr/>
        </p:nvSpPr>
        <p:spPr>
          <a:xfrm>
            <a:off x="17192832" y="9210675"/>
            <a:ext cx="285335"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9662" y="2740936"/>
            <a:ext cx="4805128" cy="480512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2748"/>
            </a:solidFill>
          </p:spPr>
          <p:txBody>
            <a:bodyPr/>
            <a:lstStyle/>
            <a:p>
              <a:endParaRPr lang="en-IN"/>
            </a:p>
          </p:txBody>
        </p:sp>
        <p:sp>
          <p:nvSpPr>
            <p:cNvPr id="4" name="TextBox 4"/>
            <p:cNvSpPr txBox="1"/>
            <p:nvPr/>
          </p:nvSpPr>
          <p:spPr>
            <a:xfrm>
              <a:off x="76200" y="19050"/>
              <a:ext cx="660400" cy="717550"/>
            </a:xfrm>
            <a:prstGeom prst="rect">
              <a:avLst/>
            </a:prstGeom>
          </p:spPr>
          <p:txBody>
            <a:bodyPr lIns="53400" tIns="53400" rIns="53400" bIns="53400" rtlCol="0" anchor="ctr"/>
            <a:lstStyle/>
            <a:p>
              <a:pPr algn="ctr">
                <a:lnSpc>
                  <a:spcPts val="2659"/>
                </a:lnSpc>
              </a:pPr>
              <a:endParaRPr/>
            </a:p>
          </p:txBody>
        </p:sp>
      </p:grpSp>
      <p:grpSp>
        <p:nvGrpSpPr>
          <p:cNvPr id="5" name="Group 5"/>
          <p:cNvGrpSpPr/>
          <p:nvPr/>
        </p:nvGrpSpPr>
        <p:grpSpPr>
          <a:xfrm>
            <a:off x="4804878" y="2740936"/>
            <a:ext cx="4805128" cy="480512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BB30"/>
            </a:solidFill>
          </p:spPr>
          <p:txBody>
            <a:bodyPr/>
            <a:lstStyle/>
            <a:p>
              <a:endParaRPr lang="en-IN"/>
            </a:p>
          </p:txBody>
        </p:sp>
        <p:sp>
          <p:nvSpPr>
            <p:cNvPr id="7" name="TextBox 7"/>
            <p:cNvSpPr txBox="1"/>
            <p:nvPr/>
          </p:nvSpPr>
          <p:spPr>
            <a:xfrm>
              <a:off x="76200" y="19050"/>
              <a:ext cx="660400" cy="717550"/>
            </a:xfrm>
            <a:prstGeom prst="rect">
              <a:avLst/>
            </a:prstGeom>
          </p:spPr>
          <p:txBody>
            <a:bodyPr lIns="53400" tIns="53400" rIns="53400" bIns="53400" rtlCol="0" anchor="ctr"/>
            <a:lstStyle/>
            <a:p>
              <a:pPr algn="ctr">
                <a:lnSpc>
                  <a:spcPts val="2659"/>
                </a:lnSpc>
              </a:pPr>
              <a:endParaRPr/>
            </a:p>
          </p:txBody>
        </p:sp>
      </p:grpSp>
      <p:grpSp>
        <p:nvGrpSpPr>
          <p:cNvPr id="8" name="Group 8"/>
          <p:cNvGrpSpPr/>
          <p:nvPr/>
        </p:nvGrpSpPr>
        <p:grpSpPr>
          <a:xfrm>
            <a:off x="8830520" y="2740936"/>
            <a:ext cx="4805128" cy="48051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2748"/>
            </a:solidFill>
          </p:spPr>
          <p:txBody>
            <a:bodyPr/>
            <a:lstStyle/>
            <a:p>
              <a:endParaRPr lang="en-IN"/>
            </a:p>
          </p:txBody>
        </p:sp>
        <p:sp>
          <p:nvSpPr>
            <p:cNvPr id="10" name="TextBox 10"/>
            <p:cNvSpPr txBox="1"/>
            <p:nvPr/>
          </p:nvSpPr>
          <p:spPr>
            <a:xfrm>
              <a:off x="76200" y="19050"/>
              <a:ext cx="660400" cy="717550"/>
            </a:xfrm>
            <a:prstGeom prst="rect">
              <a:avLst/>
            </a:prstGeom>
          </p:spPr>
          <p:txBody>
            <a:bodyPr lIns="53400" tIns="53400" rIns="53400" bIns="53400" rtlCol="0" anchor="ctr"/>
            <a:lstStyle/>
            <a:p>
              <a:pPr algn="ctr">
                <a:lnSpc>
                  <a:spcPts val="2659"/>
                </a:lnSpc>
              </a:pPr>
              <a:endParaRPr/>
            </a:p>
          </p:txBody>
        </p:sp>
      </p:grpSp>
      <p:grpSp>
        <p:nvGrpSpPr>
          <p:cNvPr id="11" name="Group 11"/>
          <p:cNvGrpSpPr/>
          <p:nvPr/>
        </p:nvGrpSpPr>
        <p:grpSpPr>
          <a:xfrm>
            <a:off x="12915950" y="2740936"/>
            <a:ext cx="4805128" cy="480512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BB30"/>
            </a:solidFill>
          </p:spPr>
          <p:txBody>
            <a:bodyPr/>
            <a:lstStyle/>
            <a:p>
              <a:endParaRPr lang="en-IN"/>
            </a:p>
          </p:txBody>
        </p:sp>
        <p:sp>
          <p:nvSpPr>
            <p:cNvPr id="13" name="TextBox 13"/>
            <p:cNvSpPr txBox="1"/>
            <p:nvPr/>
          </p:nvSpPr>
          <p:spPr>
            <a:xfrm>
              <a:off x="76200" y="19050"/>
              <a:ext cx="660400" cy="717550"/>
            </a:xfrm>
            <a:prstGeom prst="rect">
              <a:avLst/>
            </a:prstGeom>
          </p:spPr>
          <p:txBody>
            <a:bodyPr lIns="53400" tIns="53400" rIns="53400" bIns="53400" rtlCol="0" anchor="ctr"/>
            <a:lstStyle/>
            <a:p>
              <a:pPr algn="ctr">
                <a:lnSpc>
                  <a:spcPts val="2659"/>
                </a:lnSpc>
              </a:pPr>
              <a:endParaRPr/>
            </a:p>
          </p:txBody>
        </p:sp>
      </p:grpSp>
      <p:sp>
        <p:nvSpPr>
          <p:cNvPr id="14" name="TextBox 14"/>
          <p:cNvSpPr txBox="1"/>
          <p:nvPr/>
        </p:nvSpPr>
        <p:spPr>
          <a:xfrm>
            <a:off x="1500285" y="3275208"/>
            <a:ext cx="3123881" cy="364394"/>
          </a:xfrm>
          <a:prstGeom prst="rect">
            <a:avLst/>
          </a:prstGeom>
        </p:spPr>
        <p:txBody>
          <a:bodyPr lIns="0" tIns="0" rIns="0" bIns="0" rtlCol="0" anchor="t">
            <a:spAutoFit/>
          </a:bodyPr>
          <a:lstStyle/>
          <a:p>
            <a:pPr algn="ctr">
              <a:lnSpc>
                <a:spcPts val="2732"/>
              </a:lnSpc>
            </a:pPr>
            <a:r>
              <a:rPr lang="en-US" sz="2417" b="1" spc="-72">
                <a:solidFill>
                  <a:srgbClr val="FFFFFF"/>
                </a:solidFill>
                <a:latin typeface="Times New Roman Bold"/>
                <a:ea typeface="Times New Roman Bold"/>
                <a:cs typeface="Times New Roman Bold"/>
                <a:sym typeface="Times New Roman Bold"/>
              </a:rPr>
              <a:t>Trust Before Technology</a:t>
            </a:r>
          </a:p>
        </p:txBody>
      </p:sp>
      <p:sp>
        <p:nvSpPr>
          <p:cNvPr id="15" name="TextBox 15"/>
          <p:cNvSpPr txBox="1"/>
          <p:nvPr/>
        </p:nvSpPr>
        <p:spPr>
          <a:xfrm>
            <a:off x="5645502" y="3275208"/>
            <a:ext cx="3123881" cy="707294"/>
          </a:xfrm>
          <a:prstGeom prst="rect">
            <a:avLst/>
          </a:prstGeom>
        </p:spPr>
        <p:txBody>
          <a:bodyPr lIns="0" tIns="0" rIns="0" bIns="0" rtlCol="0" anchor="t">
            <a:spAutoFit/>
          </a:bodyPr>
          <a:lstStyle/>
          <a:p>
            <a:pPr algn="ctr">
              <a:lnSpc>
                <a:spcPts val="2732"/>
              </a:lnSpc>
            </a:pPr>
            <a:r>
              <a:rPr lang="en-US" sz="2417" b="1" spc="-72">
                <a:solidFill>
                  <a:srgbClr val="000000"/>
                </a:solidFill>
                <a:latin typeface="Times New Roman Bold"/>
                <a:ea typeface="Times New Roman Bold"/>
                <a:cs typeface="Times New Roman Bold"/>
                <a:sym typeface="Times New Roman Bold"/>
              </a:rPr>
              <a:t>Remove Friction Across the Journey</a:t>
            </a:r>
          </a:p>
        </p:txBody>
      </p:sp>
      <p:sp>
        <p:nvSpPr>
          <p:cNvPr id="16" name="TextBox 16"/>
          <p:cNvSpPr txBox="1"/>
          <p:nvPr/>
        </p:nvSpPr>
        <p:spPr>
          <a:xfrm>
            <a:off x="9701037" y="3275208"/>
            <a:ext cx="3123881" cy="707294"/>
          </a:xfrm>
          <a:prstGeom prst="rect">
            <a:avLst/>
          </a:prstGeom>
        </p:spPr>
        <p:txBody>
          <a:bodyPr lIns="0" tIns="0" rIns="0" bIns="0" rtlCol="0" anchor="t">
            <a:spAutoFit/>
          </a:bodyPr>
          <a:lstStyle/>
          <a:p>
            <a:pPr algn="ctr">
              <a:lnSpc>
                <a:spcPts val="2732"/>
              </a:lnSpc>
            </a:pPr>
            <a:r>
              <a:rPr lang="en-US" sz="2417" b="1" spc="-72">
                <a:solidFill>
                  <a:srgbClr val="FFFFFF"/>
                </a:solidFill>
                <a:latin typeface="Times New Roman Bold"/>
                <a:ea typeface="Times New Roman Bold"/>
                <a:cs typeface="Times New Roman Bold"/>
                <a:sym typeface="Times New Roman Bold"/>
              </a:rPr>
              <a:t>Ensure Omnichannel Continuity</a:t>
            </a:r>
          </a:p>
        </p:txBody>
      </p:sp>
      <p:sp>
        <p:nvSpPr>
          <p:cNvPr id="17" name="TextBox 17"/>
          <p:cNvSpPr txBox="1"/>
          <p:nvPr/>
        </p:nvSpPr>
        <p:spPr>
          <a:xfrm>
            <a:off x="13815875" y="3275208"/>
            <a:ext cx="3123881" cy="707294"/>
          </a:xfrm>
          <a:prstGeom prst="rect">
            <a:avLst/>
          </a:prstGeom>
        </p:spPr>
        <p:txBody>
          <a:bodyPr lIns="0" tIns="0" rIns="0" bIns="0" rtlCol="0" anchor="t">
            <a:spAutoFit/>
          </a:bodyPr>
          <a:lstStyle/>
          <a:p>
            <a:pPr algn="ctr">
              <a:lnSpc>
                <a:spcPts val="2732"/>
              </a:lnSpc>
            </a:pPr>
            <a:r>
              <a:rPr lang="en-US" sz="2417" b="1" spc="-72">
                <a:solidFill>
                  <a:srgbClr val="000000"/>
                </a:solidFill>
                <a:latin typeface="Times New Roman Bold"/>
                <a:ea typeface="Times New Roman Bold"/>
                <a:cs typeface="Times New Roman Bold"/>
                <a:sym typeface="Times New Roman Bold"/>
              </a:rPr>
              <a:t>Build Ethical + Emotional AI</a:t>
            </a:r>
          </a:p>
        </p:txBody>
      </p:sp>
      <p:sp>
        <p:nvSpPr>
          <p:cNvPr id="18" name="TextBox 18"/>
          <p:cNvSpPr txBox="1"/>
          <p:nvPr/>
        </p:nvSpPr>
        <p:spPr>
          <a:xfrm>
            <a:off x="1192942" y="4128720"/>
            <a:ext cx="3738568" cy="2497709"/>
          </a:xfrm>
          <a:prstGeom prst="rect">
            <a:avLst/>
          </a:prstGeom>
        </p:spPr>
        <p:txBody>
          <a:bodyPr lIns="0" tIns="0" rIns="0" bIns="0" rtlCol="0" anchor="t">
            <a:spAutoFit/>
          </a:bodyPr>
          <a:lstStyle/>
          <a:p>
            <a:pPr marL="367031" lvl="1" indent="-183515" algn="l">
              <a:lnSpc>
                <a:spcPts val="2023"/>
              </a:lnSpc>
              <a:buFont typeface="Arial"/>
              <a:buChar char="•"/>
            </a:pPr>
            <a:r>
              <a:rPr lang="en-US" sz="1700">
                <a:solidFill>
                  <a:srgbClr val="FFFFFF"/>
                </a:solidFill>
                <a:latin typeface="Times New Roman"/>
                <a:ea typeface="Times New Roman"/>
                <a:cs typeface="Times New Roman"/>
                <a:sym typeface="Times New Roman"/>
              </a:rPr>
              <a:t>Users accept AI only when it feels transparent, predictable, and respectful.</a:t>
            </a:r>
          </a:p>
          <a:p>
            <a:pPr marL="367031" lvl="1" indent="-183515" algn="l">
              <a:lnSpc>
                <a:spcPts val="2023"/>
              </a:lnSpc>
              <a:buFont typeface="Arial"/>
              <a:buChar char="•"/>
            </a:pPr>
            <a:r>
              <a:rPr lang="en-US" sz="1700">
                <a:solidFill>
                  <a:srgbClr val="FFFFFF"/>
                </a:solidFill>
                <a:latin typeface="Times New Roman"/>
                <a:ea typeface="Times New Roman"/>
                <a:cs typeface="Times New Roman"/>
                <a:sym typeface="Times New Roman"/>
              </a:rPr>
              <a:t>Perception gap: AI seen as surveillance or automation, not help.</a:t>
            </a:r>
          </a:p>
          <a:p>
            <a:pPr marL="367031" lvl="1" indent="-183515" algn="l">
              <a:lnSpc>
                <a:spcPts val="2023"/>
              </a:lnSpc>
              <a:buFont typeface="Arial"/>
              <a:buChar char="•"/>
            </a:pPr>
            <a:r>
              <a:rPr lang="en-US" sz="1700">
                <a:solidFill>
                  <a:srgbClr val="FFFFFF"/>
                </a:solidFill>
                <a:latin typeface="Times New Roman"/>
                <a:ea typeface="Times New Roman"/>
                <a:cs typeface="Times New Roman"/>
                <a:sym typeface="Times New Roman"/>
              </a:rPr>
              <a:t>Required: Explainable AI (“Why this offer,” “Based on past orders”).</a:t>
            </a:r>
          </a:p>
          <a:p>
            <a:pPr marL="367031" lvl="1" indent="-183515" algn="l">
              <a:lnSpc>
                <a:spcPts val="2023"/>
              </a:lnSpc>
              <a:buFont typeface="Arial"/>
              <a:buChar char="•"/>
            </a:pPr>
            <a:r>
              <a:rPr lang="en-US" sz="1700">
                <a:solidFill>
                  <a:srgbClr val="FFFFFF"/>
                </a:solidFill>
                <a:latin typeface="Times New Roman"/>
                <a:ea typeface="Times New Roman"/>
                <a:cs typeface="Times New Roman"/>
                <a:sym typeface="Times New Roman"/>
              </a:rPr>
              <a:t>Goal: Build confidence through clarity, not novelty.</a:t>
            </a:r>
          </a:p>
          <a:p>
            <a:pPr algn="l">
              <a:lnSpc>
                <a:spcPts val="2023"/>
              </a:lnSpc>
            </a:pPr>
            <a:endParaRPr lang="en-US" sz="1700">
              <a:solidFill>
                <a:srgbClr val="FFFFFF"/>
              </a:solidFill>
              <a:latin typeface="Times New Roman"/>
              <a:ea typeface="Times New Roman"/>
              <a:cs typeface="Times New Roman"/>
              <a:sym typeface="Times New Roman"/>
            </a:endParaRPr>
          </a:p>
        </p:txBody>
      </p:sp>
      <p:sp>
        <p:nvSpPr>
          <p:cNvPr id="19" name="TextBox 19"/>
          <p:cNvSpPr txBox="1"/>
          <p:nvPr/>
        </p:nvSpPr>
        <p:spPr>
          <a:xfrm>
            <a:off x="5645502" y="4128720"/>
            <a:ext cx="3123881" cy="2993009"/>
          </a:xfrm>
          <a:prstGeom prst="rect">
            <a:avLst/>
          </a:prstGeom>
        </p:spPr>
        <p:txBody>
          <a:bodyPr lIns="0" tIns="0" rIns="0" bIns="0" rtlCol="0" anchor="t">
            <a:spAutoFit/>
          </a:bodyPr>
          <a:lstStyle/>
          <a:p>
            <a:pPr marL="367031" lvl="1" indent="-183515" algn="l">
              <a:lnSpc>
                <a:spcPts val="2023"/>
              </a:lnSpc>
              <a:buFont typeface="Arial"/>
              <a:buChar char="•"/>
            </a:pPr>
            <a:r>
              <a:rPr lang="en-US" sz="1700">
                <a:solidFill>
                  <a:srgbClr val="000000"/>
                </a:solidFill>
                <a:latin typeface="Times New Roman"/>
                <a:ea typeface="Times New Roman"/>
                <a:cs typeface="Times New Roman"/>
                <a:sym typeface="Times New Roman"/>
              </a:rPr>
              <a:t>Priority: Reduce effort, not add features.</a:t>
            </a:r>
          </a:p>
          <a:p>
            <a:pPr marL="367031" lvl="1" indent="-183515" algn="l">
              <a:lnSpc>
                <a:spcPts val="2023"/>
              </a:lnSpc>
              <a:buFont typeface="Arial"/>
              <a:buChar char="•"/>
            </a:pPr>
            <a:r>
              <a:rPr lang="en-US" sz="1700">
                <a:solidFill>
                  <a:srgbClr val="000000"/>
                </a:solidFill>
                <a:latin typeface="Times New Roman"/>
                <a:ea typeface="Times New Roman"/>
                <a:cs typeface="Times New Roman"/>
                <a:sym typeface="Times New Roman"/>
              </a:rPr>
              <a:t>Checkout: Adaptive queue management + predictive lane opening.</a:t>
            </a:r>
          </a:p>
          <a:p>
            <a:pPr marL="367031" lvl="1" indent="-183515" algn="l">
              <a:lnSpc>
                <a:spcPts val="2023"/>
              </a:lnSpc>
              <a:buFont typeface="Arial"/>
              <a:buChar char="•"/>
            </a:pPr>
            <a:r>
              <a:rPr lang="en-US" sz="1700">
                <a:solidFill>
                  <a:srgbClr val="000000"/>
                </a:solidFill>
                <a:latin typeface="Times New Roman"/>
                <a:ea typeface="Times New Roman"/>
                <a:cs typeface="Times New Roman"/>
                <a:sym typeface="Times New Roman"/>
              </a:rPr>
              <a:t>Stock: Live CV/IoT availability surfaced in-app.</a:t>
            </a:r>
          </a:p>
          <a:p>
            <a:pPr marL="367031" lvl="1" indent="-183515" algn="l">
              <a:lnSpc>
                <a:spcPts val="2023"/>
              </a:lnSpc>
              <a:buFont typeface="Arial"/>
              <a:buChar char="•"/>
            </a:pPr>
            <a:r>
              <a:rPr lang="en-US" sz="1700">
                <a:solidFill>
                  <a:srgbClr val="000000"/>
                </a:solidFill>
                <a:latin typeface="Times New Roman"/>
                <a:ea typeface="Times New Roman"/>
                <a:cs typeface="Times New Roman"/>
                <a:sym typeface="Times New Roman"/>
              </a:rPr>
              <a:t>Search: Intent-driven queries, not keywords.</a:t>
            </a:r>
          </a:p>
          <a:p>
            <a:pPr marL="367031" lvl="1" indent="-183515" algn="l">
              <a:lnSpc>
                <a:spcPts val="2023"/>
              </a:lnSpc>
              <a:buFont typeface="Arial"/>
              <a:buChar char="•"/>
            </a:pPr>
            <a:r>
              <a:rPr lang="en-US" sz="1700">
                <a:solidFill>
                  <a:srgbClr val="000000"/>
                </a:solidFill>
                <a:latin typeface="Times New Roman"/>
                <a:ea typeface="Times New Roman"/>
                <a:cs typeface="Times New Roman"/>
                <a:sym typeface="Times New Roman"/>
              </a:rPr>
              <a:t>Delivery: Predictive routing + early delay alerts.</a:t>
            </a:r>
          </a:p>
          <a:p>
            <a:pPr algn="l">
              <a:lnSpc>
                <a:spcPts val="2023"/>
              </a:lnSpc>
            </a:pPr>
            <a:endParaRPr lang="en-US" sz="1700">
              <a:solidFill>
                <a:srgbClr val="000000"/>
              </a:solidFill>
              <a:latin typeface="Times New Roman"/>
              <a:ea typeface="Times New Roman"/>
              <a:cs typeface="Times New Roman"/>
              <a:sym typeface="Times New Roman"/>
            </a:endParaRPr>
          </a:p>
        </p:txBody>
      </p:sp>
      <p:sp>
        <p:nvSpPr>
          <p:cNvPr id="20" name="TextBox 20"/>
          <p:cNvSpPr txBox="1"/>
          <p:nvPr/>
        </p:nvSpPr>
        <p:spPr>
          <a:xfrm>
            <a:off x="9701037" y="4128720"/>
            <a:ext cx="3123881" cy="2745359"/>
          </a:xfrm>
          <a:prstGeom prst="rect">
            <a:avLst/>
          </a:prstGeom>
        </p:spPr>
        <p:txBody>
          <a:bodyPr lIns="0" tIns="0" rIns="0" bIns="0" rtlCol="0" anchor="t">
            <a:spAutoFit/>
          </a:bodyPr>
          <a:lstStyle/>
          <a:p>
            <a:pPr marL="367031" lvl="1" indent="-183515" algn="l">
              <a:lnSpc>
                <a:spcPts val="2023"/>
              </a:lnSpc>
              <a:buFont typeface="Arial"/>
              <a:buChar char="•"/>
            </a:pPr>
            <a:r>
              <a:rPr lang="en-US" sz="1700">
                <a:solidFill>
                  <a:srgbClr val="FFFFFF"/>
                </a:solidFill>
                <a:latin typeface="Times New Roman"/>
                <a:ea typeface="Times New Roman"/>
                <a:cs typeface="Times New Roman"/>
                <a:sym typeface="Times New Roman"/>
              </a:rPr>
              <a:t>Unified identity graph updated in real time across store, app, and web.</a:t>
            </a:r>
          </a:p>
          <a:p>
            <a:pPr marL="367031" lvl="1" indent="-183515" algn="l">
              <a:lnSpc>
                <a:spcPts val="2023"/>
              </a:lnSpc>
              <a:buFont typeface="Arial"/>
              <a:buChar char="•"/>
            </a:pPr>
            <a:r>
              <a:rPr lang="en-US" sz="1700">
                <a:solidFill>
                  <a:srgbClr val="FFFFFF"/>
                </a:solidFill>
                <a:latin typeface="Times New Roman"/>
                <a:ea typeface="Times New Roman"/>
                <a:cs typeface="Times New Roman"/>
                <a:sym typeface="Times New Roman"/>
              </a:rPr>
              <a:t>Cart, rewards, and recommendations persist across pickup, delivery, in-store.</a:t>
            </a:r>
          </a:p>
          <a:p>
            <a:pPr marL="367031" lvl="1" indent="-183515" algn="l">
              <a:lnSpc>
                <a:spcPts val="2023"/>
              </a:lnSpc>
              <a:buFont typeface="Arial"/>
              <a:buChar char="•"/>
            </a:pPr>
            <a:r>
              <a:rPr lang="en-US" sz="1700">
                <a:solidFill>
                  <a:srgbClr val="FFFFFF"/>
                </a:solidFill>
                <a:latin typeface="Times New Roman"/>
                <a:ea typeface="Times New Roman"/>
                <a:cs typeface="Times New Roman"/>
                <a:sym typeface="Times New Roman"/>
              </a:rPr>
              <a:t>Single loyalty/payment layer with no re-authentication.</a:t>
            </a:r>
          </a:p>
          <a:p>
            <a:pPr marL="367031" lvl="1" indent="-183515" algn="l">
              <a:lnSpc>
                <a:spcPts val="2023"/>
              </a:lnSpc>
              <a:buFont typeface="Arial"/>
              <a:buChar char="•"/>
            </a:pPr>
            <a:r>
              <a:rPr lang="en-US" sz="1700">
                <a:solidFill>
                  <a:srgbClr val="FFFFFF"/>
                </a:solidFill>
                <a:latin typeface="Times New Roman"/>
                <a:ea typeface="Times New Roman"/>
                <a:cs typeface="Times New Roman"/>
                <a:sym typeface="Times New Roman"/>
              </a:rPr>
              <a:t>Outcome: Customer feels recognized, not tracked.</a:t>
            </a:r>
          </a:p>
          <a:p>
            <a:pPr algn="l">
              <a:lnSpc>
                <a:spcPts val="2023"/>
              </a:lnSpc>
            </a:pPr>
            <a:endParaRPr lang="en-US" sz="1700">
              <a:solidFill>
                <a:srgbClr val="FFFFFF"/>
              </a:solidFill>
              <a:latin typeface="Times New Roman"/>
              <a:ea typeface="Times New Roman"/>
              <a:cs typeface="Times New Roman"/>
              <a:sym typeface="Times New Roman"/>
            </a:endParaRPr>
          </a:p>
        </p:txBody>
      </p:sp>
      <p:sp>
        <p:nvSpPr>
          <p:cNvPr id="21" name="TextBox 21"/>
          <p:cNvSpPr txBox="1"/>
          <p:nvPr/>
        </p:nvSpPr>
        <p:spPr>
          <a:xfrm>
            <a:off x="13816624" y="4229980"/>
            <a:ext cx="3123881" cy="2250059"/>
          </a:xfrm>
          <a:prstGeom prst="rect">
            <a:avLst/>
          </a:prstGeom>
        </p:spPr>
        <p:txBody>
          <a:bodyPr lIns="0" tIns="0" rIns="0" bIns="0" rtlCol="0" anchor="t">
            <a:spAutoFit/>
          </a:bodyPr>
          <a:lstStyle/>
          <a:p>
            <a:pPr marL="367031" lvl="1" indent="-183515" algn="l">
              <a:lnSpc>
                <a:spcPts val="2023"/>
              </a:lnSpc>
              <a:buFont typeface="Arial"/>
              <a:buChar char="•"/>
            </a:pPr>
            <a:r>
              <a:rPr lang="en-US" sz="1700">
                <a:solidFill>
                  <a:srgbClr val="000000"/>
                </a:solidFill>
                <a:latin typeface="Times New Roman"/>
                <a:ea typeface="Times New Roman"/>
                <a:cs typeface="Times New Roman"/>
                <a:sym typeface="Times New Roman"/>
              </a:rPr>
              <a:t>Guardrails: Bias testing, fairness dashboards, explicit consent, opt-out.</a:t>
            </a:r>
          </a:p>
          <a:p>
            <a:pPr marL="367031" lvl="1" indent="-183515" algn="l">
              <a:lnSpc>
                <a:spcPts val="2023"/>
              </a:lnSpc>
              <a:buFont typeface="Arial"/>
              <a:buChar char="•"/>
            </a:pPr>
            <a:r>
              <a:rPr lang="en-US" sz="1700">
                <a:solidFill>
                  <a:srgbClr val="000000"/>
                </a:solidFill>
                <a:latin typeface="Times New Roman"/>
                <a:ea typeface="Times New Roman"/>
                <a:cs typeface="Times New Roman"/>
                <a:sym typeface="Times New Roman"/>
              </a:rPr>
              <a:t>Emotional layer: Detect friction signals; intervene with support, not upsells.</a:t>
            </a:r>
          </a:p>
          <a:p>
            <a:pPr marL="367031" lvl="1" indent="-183515" algn="l">
              <a:lnSpc>
                <a:spcPts val="2023"/>
              </a:lnSpc>
              <a:buFont typeface="Arial"/>
              <a:buChar char="•"/>
            </a:pPr>
            <a:r>
              <a:rPr lang="en-US" sz="1700">
                <a:solidFill>
                  <a:srgbClr val="000000"/>
                </a:solidFill>
                <a:latin typeface="Times New Roman"/>
                <a:ea typeface="Times New Roman"/>
                <a:cs typeface="Times New Roman"/>
                <a:sym typeface="Times New Roman"/>
              </a:rPr>
              <a:t>Tone: Human, simple, reassuring.</a:t>
            </a:r>
          </a:p>
          <a:p>
            <a:pPr algn="l">
              <a:lnSpc>
                <a:spcPts val="2023"/>
              </a:lnSpc>
            </a:pPr>
            <a:endParaRPr lang="en-US" sz="1700">
              <a:solidFill>
                <a:srgbClr val="000000"/>
              </a:solidFill>
              <a:latin typeface="Times New Roman"/>
              <a:ea typeface="Times New Roman"/>
              <a:cs typeface="Times New Roman"/>
              <a:sym typeface="Times New Roman"/>
            </a:endParaRPr>
          </a:p>
        </p:txBody>
      </p:sp>
      <p:sp>
        <p:nvSpPr>
          <p:cNvPr id="22" name="TextBox 22"/>
          <p:cNvSpPr txBox="1"/>
          <p:nvPr/>
        </p:nvSpPr>
        <p:spPr>
          <a:xfrm>
            <a:off x="1028700" y="414306"/>
            <a:ext cx="12662531"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Human-Centered AI Principles for Walmart</a:t>
            </a:r>
          </a:p>
        </p:txBody>
      </p:sp>
      <p:sp>
        <p:nvSpPr>
          <p:cNvPr id="23" name="Freeform 23"/>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
        <p:nvSpPr>
          <p:cNvPr id="24" name="TextBox 24"/>
          <p:cNvSpPr txBox="1"/>
          <p:nvPr/>
        </p:nvSpPr>
        <p:spPr>
          <a:xfrm>
            <a:off x="17190428" y="9210675"/>
            <a:ext cx="29014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32</a:t>
            </a:r>
          </a:p>
        </p:txBody>
      </p:sp>
      <p:grpSp>
        <p:nvGrpSpPr>
          <p:cNvPr id="25" name="Group 25"/>
          <p:cNvGrpSpPr/>
          <p:nvPr/>
        </p:nvGrpSpPr>
        <p:grpSpPr>
          <a:xfrm>
            <a:off x="1299085" y="8710930"/>
            <a:ext cx="15689830" cy="547370"/>
            <a:chOff x="0" y="0"/>
            <a:chExt cx="20919774" cy="729827"/>
          </a:xfrm>
        </p:grpSpPr>
        <p:grpSp>
          <p:nvGrpSpPr>
            <p:cNvPr id="26" name="Group 26"/>
            <p:cNvGrpSpPr/>
            <p:nvPr/>
          </p:nvGrpSpPr>
          <p:grpSpPr>
            <a:xfrm>
              <a:off x="0" y="0"/>
              <a:ext cx="20919774" cy="729827"/>
              <a:chOff x="0" y="0"/>
              <a:chExt cx="4132301" cy="144163"/>
            </a:xfrm>
          </p:grpSpPr>
          <p:sp>
            <p:nvSpPr>
              <p:cNvPr id="27" name="Freeform 27"/>
              <p:cNvSpPr/>
              <p:nvPr/>
            </p:nvSpPr>
            <p:spPr>
              <a:xfrm>
                <a:off x="0" y="0"/>
                <a:ext cx="4132301" cy="144163"/>
              </a:xfrm>
              <a:custGeom>
                <a:avLst/>
                <a:gdLst/>
                <a:ahLst/>
                <a:cxnLst/>
                <a:rect l="l" t="t" r="r" b="b"/>
                <a:pathLst>
                  <a:path w="4132301" h="144163">
                    <a:moveTo>
                      <a:pt x="0" y="0"/>
                    </a:moveTo>
                    <a:lnTo>
                      <a:pt x="4132301" y="0"/>
                    </a:lnTo>
                    <a:lnTo>
                      <a:pt x="4132301" y="144163"/>
                    </a:lnTo>
                    <a:lnTo>
                      <a:pt x="0" y="144163"/>
                    </a:lnTo>
                    <a:close/>
                  </a:path>
                </a:pathLst>
              </a:custGeom>
              <a:solidFill>
                <a:srgbClr val="FEFEFE"/>
              </a:solidFill>
              <a:ln w="9525" cap="sq">
                <a:solidFill>
                  <a:srgbClr val="000000"/>
                </a:solidFill>
                <a:prstDash val="solid"/>
                <a:miter/>
              </a:ln>
            </p:spPr>
            <p:txBody>
              <a:bodyPr/>
              <a:lstStyle/>
              <a:p>
                <a:endParaRPr lang="en-IN"/>
              </a:p>
            </p:txBody>
          </p:sp>
          <p:sp>
            <p:nvSpPr>
              <p:cNvPr id="28" name="TextBox 28"/>
              <p:cNvSpPr txBox="1"/>
              <p:nvPr/>
            </p:nvSpPr>
            <p:spPr>
              <a:xfrm>
                <a:off x="0" y="-57150"/>
                <a:ext cx="4132301" cy="201313"/>
              </a:xfrm>
              <a:prstGeom prst="rect">
                <a:avLst/>
              </a:prstGeom>
            </p:spPr>
            <p:txBody>
              <a:bodyPr lIns="50800" tIns="50800" rIns="50800" bIns="50800" rtlCol="0" anchor="ctr"/>
              <a:lstStyle/>
              <a:p>
                <a:pPr algn="ctr">
                  <a:lnSpc>
                    <a:spcPts val="3359"/>
                  </a:lnSpc>
                </a:pPr>
                <a:endParaRPr/>
              </a:p>
            </p:txBody>
          </p:sp>
        </p:grpSp>
        <p:sp>
          <p:nvSpPr>
            <p:cNvPr id="29" name="TextBox 29"/>
            <p:cNvSpPr txBox="1"/>
            <p:nvPr/>
          </p:nvSpPr>
          <p:spPr>
            <a:xfrm>
              <a:off x="0" y="-47625"/>
              <a:ext cx="20763414" cy="777452"/>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Times New Roman Bold"/>
                  <a:ea typeface="Times New Roman Bold"/>
                  <a:cs typeface="Times New Roman Bold"/>
                  <a:sym typeface="Times New Roman Bold"/>
                </a:rPr>
                <a:t>Walmart’s human-centered AI builds trust, reduces effort, and creates a consistent experience across store, app, and delivery. Transparent recommendations, predictive checkout, and ethical data use improve satisfaction and retention, shifting Walmart’s identity toward a more personal and dependable brand..</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8994807" y="0"/>
            <a:ext cx="9302718" cy="10507873"/>
          </a:xfrm>
          <a:custGeom>
            <a:avLst/>
            <a:gdLst/>
            <a:ahLst/>
            <a:cxnLst/>
            <a:rect l="l" t="t" r="r" b="b"/>
            <a:pathLst>
              <a:path w="9302718" h="10507873">
                <a:moveTo>
                  <a:pt x="0" y="0"/>
                </a:moveTo>
                <a:lnTo>
                  <a:pt x="9302718" y="0"/>
                </a:lnTo>
                <a:lnTo>
                  <a:pt x="9302718" y="10507873"/>
                </a:lnTo>
                <a:lnTo>
                  <a:pt x="0" y="10507873"/>
                </a:lnTo>
                <a:lnTo>
                  <a:pt x="0" y="0"/>
                </a:lnTo>
                <a:close/>
              </a:path>
            </a:pathLst>
          </a:custGeom>
          <a:blipFill>
            <a:blip r:embed="rId2"/>
            <a:stretch>
              <a:fillRect/>
            </a:stretch>
          </a:blipFill>
        </p:spPr>
        <p:txBody>
          <a:bodyPr/>
          <a:lstStyle/>
          <a:p>
            <a:endParaRPr lang="en-IN"/>
          </a:p>
        </p:txBody>
      </p:sp>
      <p:sp>
        <p:nvSpPr>
          <p:cNvPr id="3" name="Freeform 3"/>
          <p:cNvSpPr/>
          <p:nvPr/>
        </p:nvSpPr>
        <p:spPr>
          <a:xfrm>
            <a:off x="16057428" y="297033"/>
            <a:ext cx="2048550" cy="1390932"/>
          </a:xfrm>
          <a:custGeom>
            <a:avLst/>
            <a:gdLst/>
            <a:ahLst/>
            <a:cxnLst/>
            <a:rect l="l" t="t" r="r" b="b"/>
            <a:pathLst>
              <a:path w="2048550" h="1390932">
                <a:moveTo>
                  <a:pt x="0" y="0"/>
                </a:moveTo>
                <a:lnTo>
                  <a:pt x="2048550" y="0"/>
                </a:lnTo>
                <a:lnTo>
                  <a:pt x="2048550" y="1390933"/>
                </a:lnTo>
                <a:lnTo>
                  <a:pt x="0" y="139093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64062" y="3825187"/>
            <a:ext cx="8025756" cy="4000500"/>
          </a:xfrm>
          <a:prstGeom prst="rect">
            <a:avLst/>
          </a:prstGeom>
        </p:spPr>
        <p:txBody>
          <a:bodyPr lIns="0" tIns="0" rIns="0" bIns="0" rtlCol="0" anchor="t">
            <a:spAutoFit/>
          </a:bodyPr>
          <a:lstStyle/>
          <a:p>
            <a:pPr algn="l">
              <a:lnSpc>
                <a:spcPts val="10500"/>
              </a:lnSpc>
            </a:pPr>
            <a:r>
              <a:rPr lang="en-US" sz="7500">
                <a:solidFill>
                  <a:srgbClr val="FFFFFF"/>
                </a:solidFill>
                <a:latin typeface="Times New Roman"/>
                <a:ea typeface="Times New Roman"/>
                <a:cs typeface="Times New Roman"/>
                <a:sym typeface="Times New Roman"/>
              </a:rPr>
              <a:t>Implementation Plan</a:t>
            </a:r>
          </a:p>
          <a:p>
            <a:pPr algn="l">
              <a:lnSpc>
                <a:spcPts val="10500"/>
              </a:lnSpc>
            </a:pPr>
            <a:r>
              <a:rPr lang="en-US" sz="7500">
                <a:solidFill>
                  <a:srgbClr val="FFFFFF"/>
                </a:solidFill>
                <a:latin typeface="Times New Roman"/>
                <a:ea typeface="Times New Roman"/>
                <a:cs typeface="Times New Roman"/>
                <a:sym typeface="Times New Roman"/>
              </a:rPr>
              <a:t>&amp;</a:t>
            </a:r>
          </a:p>
          <a:p>
            <a:pPr algn="l">
              <a:lnSpc>
                <a:spcPts val="10500"/>
              </a:lnSpc>
              <a:spcBef>
                <a:spcPct val="0"/>
              </a:spcBef>
            </a:pPr>
            <a:r>
              <a:rPr lang="en-US" sz="7500">
                <a:solidFill>
                  <a:srgbClr val="FFFFFF"/>
                </a:solidFill>
                <a:latin typeface="Times New Roman"/>
                <a:ea typeface="Times New Roman"/>
                <a:cs typeface="Times New Roman"/>
                <a:sym typeface="Times New Roman"/>
              </a:rPr>
              <a:t>Success Metrics</a:t>
            </a:r>
          </a:p>
        </p:txBody>
      </p:sp>
      <p:sp>
        <p:nvSpPr>
          <p:cNvPr id="5" name="TextBox 5"/>
          <p:cNvSpPr txBox="1"/>
          <p:nvPr/>
        </p:nvSpPr>
        <p:spPr>
          <a:xfrm>
            <a:off x="17186420" y="9210675"/>
            <a:ext cx="298159"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Canva Sans"/>
                <a:ea typeface="Canva Sans"/>
                <a:cs typeface="Canva Sans"/>
                <a:sym typeface="Canva Sans"/>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3" name="Group 3"/>
          <p:cNvGrpSpPr/>
          <p:nvPr/>
        </p:nvGrpSpPr>
        <p:grpSpPr>
          <a:xfrm>
            <a:off x="1108569" y="1709107"/>
            <a:ext cx="2758397" cy="862679"/>
            <a:chOff x="0" y="0"/>
            <a:chExt cx="1299455" cy="406400"/>
          </a:xfrm>
        </p:grpSpPr>
        <p:sp>
          <p:nvSpPr>
            <p:cNvPr id="4" name="Freeform 4"/>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FE6007"/>
            </a:solidFill>
          </p:spPr>
          <p:txBody>
            <a:bodyPr/>
            <a:lstStyle/>
            <a:p>
              <a:endParaRPr lang="en-IN"/>
            </a:p>
          </p:txBody>
        </p:sp>
        <p:sp>
          <p:nvSpPr>
            <p:cNvPr id="5" name="TextBox 5"/>
            <p:cNvSpPr txBox="1"/>
            <p:nvPr/>
          </p:nvSpPr>
          <p:spPr>
            <a:xfrm>
              <a:off x="177800" y="-76200"/>
              <a:ext cx="1045455" cy="482600"/>
            </a:xfrm>
            <a:prstGeom prst="rect">
              <a:avLst/>
            </a:prstGeom>
          </p:spPr>
          <p:txBody>
            <a:bodyPr lIns="50800" tIns="50800" rIns="50800" bIns="50800" rtlCol="0" anchor="ctr"/>
            <a:lstStyle/>
            <a:p>
              <a:pPr algn="ctr">
                <a:lnSpc>
                  <a:spcPts val="4059"/>
                </a:lnSpc>
              </a:pPr>
              <a:endParaRPr/>
            </a:p>
          </p:txBody>
        </p:sp>
      </p:grpSp>
      <p:grpSp>
        <p:nvGrpSpPr>
          <p:cNvPr id="6" name="Group 6"/>
          <p:cNvGrpSpPr/>
          <p:nvPr/>
        </p:nvGrpSpPr>
        <p:grpSpPr>
          <a:xfrm>
            <a:off x="3939104" y="1709107"/>
            <a:ext cx="941095" cy="9410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2748"/>
            </a:solidFill>
          </p:spPr>
          <p:txBody>
            <a:bodyPr/>
            <a:lstStyle/>
            <a:p>
              <a:endParaRPr lang="en-IN"/>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4059"/>
                </a:lnSpc>
              </a:pPr>
              <a:endParaRPr/>
            </a:p>
          </p:txBody>
        </p:sp>
      </p:grpSp>
      <p:sp>
        <p:nvSpPr>
          <p:cNvPr id="9" name="Freeform 9"/>
          <p:cNvSpPr/>
          <p:nvPr/>
        </p:nvSpPr>
        <p:spPr>
          <a:xfrm>
            <a:off x="1075481" y="2795982"/>
            <a:ext cx="3678069" cy="2910272"/>
          </a:xfrm>
          <a:custGeom>
            <a:avLst/>
            <a:gdLst/>
            <a:ahLst/>
            <a:cxnLst/>
            <a:rect l="l" t="t" r="r" b="b"/>
            <a:pathLst>
              <a:path w="3678069" h="2910272">
                <a:moveTo>
                  <a:pt x="0" y="0"/>
                </a:moveTo>
                <a:lnTo>
                  <a:pt x="3678068" y="0"/>
                </a:lnTo>
                <a:lnTo>
                  <a:pt x="3678068" y="2910272"/>
                </a:lnTo>
                <a:lnTo>
                  <a:pt x="0" y="2910272"/>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7336451" y="2795982"/>
            <a:ext cx="3678069" cy="2910272"/>
          </a:xfrm>
          <a:custGeom>
            <a:avLst/>
            <a:gdLst/>
            <a:ahLst/>
            <a:cxnLst/>
            <a:rect l="l" t="t" r="r" b="b"/>
            <a:pathLst>
              <a:path w="3678069" h="2910272">
                <a:moveTo>
                  <a:pt x="0" y="0"/>
                </a:moveTo>
                <a:lnTo>
                  <a:pt x="3678068" y="0"/>
                </a:lnTo>
                <a:lnTo>
                  <a:pt x="3678068" y="2910272"/>
                </a:lnTo>
                <a:lnTo>
                  <a:pt x="0" y="2910272"/>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1" name="Group 11"/>
          <p:cNvGrpSpPr/>
          <p:nvPr/>
        </p:nvGrpSpPr>
        <p:grpSpPr>
          <a:xfrm>
            <a:off x="1028700" y="2908223"/>
            <a:ext cx="3931368" cy="2883756"/>
            <a:chOff x="0" y="0"/>
            <a:chExt cx="1757749" cy="1289353"/>
          </a:xfrm>
        </p:grpSpPr>
        <p:sp>
          <p:nvSpPr>
            <p:cNvPr id="12" name="Freeform 12"/>
            <p:cNvSpPr/>
            <p:nvPr/>
          </p:nvSpPr>
          <p:spPr>
            <a:xfrm>
              <a:off x="0" y="0"/>
              <a:ext cx="1757749" cy="1289353"/>
            </a:xfrm>
            <a:custGeom>
              <a:avLst/>
              <a:gdLst/>
              <a:ahLst/>
              <a:cxnLst/>
              <a:rect l="l" t="t" r="r" b="b"/>
              <a:pathLst>
                <a:path w="1757749" h="1289353">
                  <a:moveTo>
                    <a:pt x="1633289" y="1289353"/>
                  </a:moveTo>
                  <a:lnTo>
                    <a:pt x="124460" y="1289353"/>
                  </a:lnTo>
                  <a:cubicBezTo>
                    <a:pt x="55880" y="1289353"/>
                    <a:pt x="0" y="1233473"/>
                    <a:pt x="0" y="1164893"/>
                  </a:cubicBezTo>
                  <a:lnTo>
                    <a:pt x="0" y="124460"/>
                  </a:lnTo>
                  <a:cubicBezTo>
                    <a:pt x="0" y="55880"/>
                    <a:pt x="55880" y="0"/>
                    <a:pt x="124460" y="0"/>
                  </a:cubicBezTo>
                  <a:lnTo>
                    <a:pt x="1633289" y="0"/>
                  </a:lnTo>
                  <a:cubicBezTo>
                    <a:pt x="1701869" y="0"/>
                    <a:pt x="1757749" y="55880"/>
                    <a:pt x="1757749" y="124460"/>
                  </a:cubicBezTo>
                  <a:lnTo>
                    <a:pt x="1757749" y="1164893"/>
                  </a:lnTo>
                  <a:cubicBezTo>
                    <a:pt x="1757749" y="1233473"/>
                    <a:pt x="1701869" y="1289353"/>
                    <a:pt x="1633289" y="1289353"/>
                  </a:cubicBezTo>
                  <a:close/>
                </a:path>
              </a:pathLst>
            </a:custGeom>
            <a:solidFill>
              <a:srgbClr val="FEE134"/>
            </a:solidFill>
          </p:spPr>
          <p:txBody>
            <a:bodyPr/>
            <a:lstStyle/>
            <a:p>
              <a:endParaRPr lang="en-IN"/>
            </a:p>
          </p:txBody>
        </p:sp>
      </p:grpSp>
      <p:grpSp>
        <p:nvGrpSpPr>
          <p:cNvPr id="13" name="Group 13"/>
          <p:cNvGrpSpPr/>
          <p:nvPr/>
        </p:nvGrpSpPr>
        <p:grpSpPr>
          <a:xfrm>
            <a:off x="10544117" y="1709107"/>
            <a:ext cx="941095" cy="94109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2748"/>
            </a:solidFill>
          </p:spPr>
          <p:txBody>
            <a:bodyPr/>
            <a:lstStyle/>
            <a:p>
              <a:endParaRPr lang="en-IN"/>
            </a:p>
          </p:txBody>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4059"/>
                </a:lnSpc>
              </a:pPr>
              <a:endParaRPr/>
            </a:p>
          </p:txBody>
        </p:sp>
      </p:grpSp>
      <p:grpSp>
        <p:nvGrpSpPr>
          <p:cNvPr id="16" name="Group 16"/>
          <p:cNvGrpSpPr/>
          <p:nvPr/>
        </p:nvGrpSpPr>
        <p:grpSpPr>
          <a:xfrm>
            <a:off x="16381175" y="1709107"/>
            <a:ext cx="941095" cy="94109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2748"/>
            </a:solidFill>
          </p:spPr>
          <p:txBody>
            <a:bodyPr/>
            <a:lstStyle/>
            <a:p>
              <a:endParaRPr lang="en-IN"/>
            </a:p>
          </p:txBody>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4059"/>
                </a:lnSpc>
              </a:pPr>
              <a:endParaRPr/>
            </a:p>
          </p:txBody>
        </p:sp>
      </p:grpSp>
      <p:sp>
        <p:nvSpPr>
          <p:cNvPr id="19" name="Freeform 19"/>
          <p:cNvSpPr/>
          <p:nvPr/>
        </p:nvSpPr>
        <p:spPr>
          <a:xfrm>
            <a:off x="13597421" y="2795982"/>
            <a:ext cx="3678069" cy="2910272"/>
          </a:xfrm>
          <a:custGeom>
            <a:avLst/>
            <a:gdLst/>
            <a:ahLst/>
            <a:cxnLst/>
            <a:rect l="l" t="t" r="r" b="b"/>
            <a:pathLst>
              <a:path w="3678069" h="2910272">
                <a:moveTo>
                  <a:pt x="0" y="0"/>
                </a:moveTo>
                <a:lnTo>
                  <a:pt x="3678068" y="0"/>
                </a:lnTo>
                <a:lnTo>
                  <a:pt x="3678068" y="2910272"/>
                </a:lnTo>
                <a:lnTo>
                  <a:pt x="0" y="2910272"/>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20" name="Group 20"/>
          <p:cNvGrpSpPr/>
          <p:nvPr/>
        </p:nvGrpSpPr>
        <p:grpSpPr>
          <a:xfrm>
            <a:off x="7513557" y="1709107"/>
            <a:ext cx="2958422" cy="862679"/>
            <a:chOff x="0" y="0"/>
            <a:chExt cx="1393685" cy="406400"/>
          </a:xfrm>
        </p:grpSpPr>
        <p:sp>
          <p:nvSpPr>
            <p:cNvPr id="21" name="Freeform 21"/>
            <p:cNvSpPr/>
            <p:nvPr/>
          </p:nvSpPr>
          <p:spPr>
            <a:xfrm>
              <a:off x="0" y="0"/>
              <a:ext cx="1393685" cy="406400"/>
            </a:xfrm>
            <a:custGeom>
              <a:avLst/>
              <a:gdLst/>
              <a:ahLst/>
              <a:cxnLst/>
              <a:rect l="l" t="t" r="r" b="b"/>
              <a:pathLst>
                <a:path w="1393685" h="406400">
                  <a:moveTo>
                    <a:pt x="0" y="0"/>
                  </a:moveTo>
                  <a:lnTo>
                    <a:pt x="1190485" y="0"/>
                  </a:lnTo>
                  <a:lnTo>
                    <a:pt x="1393685" y="203200"/>
                  </a:lnTo>
                  <a:lnTo>
                    <a:pt x="1190485" y="406400"/>
                  </a:lnTo>
                  <a:lnTo>
                    <a:pt x="0" y="406400"/>
                  </a:lnTo>
                  <a:lnTo>
                    <a:pt x="203200" y="203200"/>
                  </a:lnTo>
                  <a:lnTo>
                    <a:pt x="0" y="0"/>
                  </a:lnTo>
                  <a:close/>
                </a:path>
              </a:pathLst>
            </a:custGeom>
            <a:solidFill>
              <a:srgbClr val="FE6007"/>
            </a:solidFill>
          </p:spPr>
          <p:txBody>
            <a:bodyPr/>
            <a:lstStyle/>
            <a:p>
              <a:endParaRPr lang="en-IN"/>
            </a:p>
          </p:txBody>
        </p:sp>
        <p:sp>
          <p:nvSpPr>
            <p:cNvPr id="22" name="TextBox 22"/>
            <p:cNvSpPr txBox="1"/>
            <p:nvPr/>
          </p:nvSpPr>
          <p:spPr>
            <a:xfrm>
              <a:off x="177800" y="-76200"/>
              <a:ext cx="1139685" cy="482600"/>
            </a:xfrm>
            <a:prstGeom prst="rect">
              <a:avLst/>
            </a:prstGeom>
          </p:spPr>
          <p:txBody>
            <a:bodyPr lIns="50800" tIns="50800" rIns="50800" bIns="50800" rtlCol="0" anchor="ctr"/>
            <a:lstStyle/>
            <a:p>
              <a:pPr algn="ctr">
                <a:lnSpc>
                  <a:spcPts val="4059"/>
                </a:lnSpc>
              </a:pPr>
              <a:endParaRPr/>
            </a:p>
          </p:txBody>
        </p:sp>
      </p:grpSp>
      <p:grpSp>
        <p:nvGrpSpPr>
          <p:cNvPr id="23" name="Group 23"/>
          <p:cNvGrpSpPr/>
          <p:nvPr/>
        </p:nvGrpSpPr>
        <p:grpSpPr>
          <a:xfrm>
            <a:off x="7206238" y="2875026"/>
            <a:ext cx="4586294" cy="2907428"/>
            <a:chOff x="0" y="0"/>
            <a:chExt cx="2050572" cy="1299937"/>
          </a:xfrm>
        </p:grpSpPr>
        <p:sp>
          <p:nvSpPr>
            <p:cNvPr id="24" name="Freeform 24"/>
            <p:cNvSpPr/>
            <p:nvPr/>
          </p:nvSpPr>
          <p:spPr>
            <a:xfrm>
              <a:off x="0" y="0"/>
              <a:ext cx="2050573" cy="1299937"/>
            </a:xfrm>
            <a:custGeom>
              <a:avLst/>
              <a:gdLst/>
              <a:ahLst/>
              <a:cxnLst/>
              <a:rect l="l" t="t" r="r" b="b"/>
              <a:pathLst>
                <a:path w="2050573" h="1299937">
                  <a:moveTo>
                    <a:pt x="1926112" y="1299937"/>
                  </a:moveTo>
                  <a:lnTo>
                    <a:pt x="124460" y="1299937"/>
                  </a:lnTo>
                  <a:cubicBezTo>
                    <a:pt x="55880" y="1299937"/>
                    <a:pt x="0" y="1244057"/>
                    <a:pt x="0" y="1175477"/>
                  </a:cubicBezTo>
                  <a:lnTo>
                    <a:pt x="0" y="124460"/>
                  </a:lnTo>
                  <a:cubicBezTo>
                    <a:pt x="0" y="55880"/>
                    <a:pt x="55880" y="0"/>
                    <a:pt x="124460" y="0"/>
                  </a:cubicBezTo>
                  <a:lnTo>
                    <a:pt x="1926112" y="0"/>
                  </a:lnTo>
                  <a:cubicBezTo>
                    <a:pt x="1994692" y="0"/>
                    <a:pt x="2050573" y="55880"/>
                    <a:pt x="2050573" y="124460"/>
                  </a:cubicBezTo>
                  <a:lnTo>
                    <a:pt x="2050573" y="1175477"/>
                  </a:lnTo>
                  <a:cubicBezTo>
                    <a:pt x="2050573" y="1244057"/>
                    <a:pt x="1994692" y="1299937"/>
                    <a:pt x="1926112" y="1299937"/>
                  </a:cubicBezTo>
                  <a:close/>
                </a:path>
              </a:pathLst>
            </a:custGeom>
            <a:solidFill>
              <a:srgbClr val="FEE134"/>
            </a:solidFill>
          </p:spPr>
          <p:txBody>
            <a:bodyPr/>
            <a:lstStyle/>
            <a:p>
              <a:endParaRPr lang="en-IN"/>
            </a:p>
          </p:txBody>
        </p:sp>
      </p:grpSp>
      <p:grpSp>
        <p:nvGrpSpPr>
          <p:cNvPr id="25" name="Group 25"/>
          <p:cNvGrpSpPr/>
          <p:nvPr/>
        </p:nvGrpSpPr>
        <p:grpSpPr>
          <a:xfrm>
            <a:off x="13550640" y="1709107"/>
            <a:ext cx="2758397" cy="862679"/>
            <a:chOff x="0" y="0"/>
            <a:chExt cx="1299455" cy="406400"/>
          </a:xfrm>
        </p:grpSpPr>
        <p:sp>
          <p:nvSpPr>
            <p:cNvPr id="26" name="Freeform 26"/>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FE6007"/>
            </a:solidFill>
          </p:spPr>
          <p:txBody>
            <a:bodyPr/>
            <a:lstStyle/>
            <a:p>
              <a:endParaRPr lang="en-IN"/>
            </a:p>
          </p:txBody>
        </p:sp>
        <p:sp>
          <p:nvSpPr>
            <p:cNvPr id="27" name="TextBox 27"/>
            <p:cNvSpPr txBox="1"/>
            <p:nvPr/>
          </p:nvSpPr>
          <p:spPr>
            <a:xfrm>
              <a:off x="177800" y="-76200"/>
              <a:ext cx="1045455" cy="482600"/>
            </a:xfrm>
            <a:prstGeom prst="rect">
              <a:avLst/>
            </a:prstGeom>
          </p:spPr>
          <p:txBody>
            <a:bodyPr lIns="50800" tIns="50800" rIns="50800" bIns="50800" rtlCol="0" anchor="ctr"/>
            <a:lstStyle/>
            <a:p>
              <a:pPr algn="ctr">
                <a:lnSpc>
                  <a:spcPts val="4059"/>
                </a:lnSpc>
              </a:pPr>
              <a:endParaRPr/>
            </a:p>
          </p:txBody>
        </p:sp>
      </p:grpSp>
      <p:grpSp>
        <p:nvGrpSpPr>
          <p:cNvPr id="28" name="Group 28"/>
          <p:cNvGrpSpPr/>
          <p:nvPr/>
        </p:nvGrpSpPr>
        <p:grpSpPr>
          <a:xfrm>
            <a:off x="13487670" y="2908223"/>
            <a:ext cx="4054106" cy="2874231"/>
            <a:chOff x="0" y="0"/>
            <a:chExt cx="1812626" cy="1285094"/>
          </a:xfrm>
        </p:grpSpPr>
        <p:sp>
          <p:nvSpPr>
            <p:cNvPr id="29" name="Freeform 29"/>
            <p:cNvSpPr/>
            <p:nvPr/>
          </p:nvSpPr>
          <p:spPr>
            <a:xfrm>
              <a:off x="0" y="0"/>
              <a:ext cx="1812627" cy="1285094"/>
            </a:xfrm>
            <a:custGeom>
              <a:avLst/>
              <a:gdLst/>
              <a:ahLst/>
              <a:cxnLst/>
              <a:rect l="l" t="t" r="r" b="b"/>
              <a:pathLst>
                <a:path w="1812627" h="1285094">
                  <a:moveTo>
                    <a:pt x="1688166" y="1285094"/>
                  </a:moveTo>
                  <a:lnTo>
                    <a:pt x="124460" y="1285094"/>
                  </a:lnTo>
                  <a:cubicBezTo>
                    <a:pt x="55880" y="1285094"/>
                    <a:pt x="0" y="1229214"/>
                    <a:pt x="0" y="1160634"/>
                  </a:cubicBezTo>
                  <a:lnTo>
                    <a:pt x="0" y="124460"/>
                  </a:lnTo>
                  <a:cubicBezTo>
                    <a:pt x="0" y="55880"/>
                    <a:pt x="55880" y="0"/>
                    <a:pt x="124460" y="0"/>
                  </a:cubicBezTo>
                  <a:lnTo>
                    <a:pt x="1688167" y="0"/>
                  </a:lnTo>
                  <a:cubicBezTo>
                    <a:pt x="1756746" y="0"/>
                    <a:pt x="1812627" y="55880"/>
                    <a:pt x="1812627" y="124460"/>
                  </a:cubicBezTo>
                  <a:lnTo>
                    <a:pt x="1812627" y="1160634"/>
                  </a:lnTo>
                  <a:cubicBezTo>
                    <a:pt x="1812627" y="1229214"/>
                    <a:pt x="1756746" y="1285094"/>
                    <a:pt x="1688167" y="1285094"/>
                  </a:cubicBezTo>
                  <a:close/>
                </a:path>
              </a:pathLst>
            </a:custGeom>
            <a:solidFill>
              <a:srgbClr val="FEE134"/>
            </a:solidFill>
          </p:spPr>
          <p:txBody>
            <a:bodyPr/>
            <a:lstStyle/>
            <a:p>
              <a:endParaRPr lang="en-IN"/>
            </a:p>
          </p:txBody>
        </p:sp>
      </p:grpSp>
      <p:sp>
        <p:nvSpPr>
          <p:cNvPr id="30" name="TextBox 30"/>
          <p:cNvSpPr txBox="1"/>
          <p:nvPr/>
        </p:nvSpPr>
        <p:spPr>
          <a:xfrm>
            <a:off x="1221843" y="3281358"/>
            <a:ext cx="3578487" cy="2816225"/>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Unify customer identity, product, and inventory data</a:t>
            </a:r>
          </a:p>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Enable real-time event streams across app, POS, CV, and logistics</a:t>
            </a:r>
          </a:p>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Establish Walmart’s AI-OS foundation</a:t>
            </a:r>
          </a:p>
          <a:p>
            <a:pPr marL="0" lvl="0" indent="0" algn="l">
              <a:lnSpc>
                <a:spcPts val="2799"/>
              </a:lnSpc>
              <a:spcBef>
                <a:spcPct val="0"/>
              </a:spcBef>
            </a:pPr>
            <a:endParaRPr lang="en-US" sz="1999">
              <a:solidFill>
                <a:srgbClr val="2B2A2A"/>
              </a:solidFill>
              <a:latin typeface="Times New Roman"/>
              <a:ea typeface="Times New Roman"/>
              <a:cs typeface="Times New Roman"/>
              <a:sym typeface="Times New Roman"/>
            </a:endParaRPr>
          </a:p>
        </p:txBody>
      </p:sp>
      <p:sp>
        <p:nvSpPr>
          <p:cNvPr id="31" name="Freeform 31"/>
          <p:cNvSpPr/>
          <p:nvPr/>
        </p:nvSpPr>
        <p:spPr>
          <a:xfrm>
            <a:off x="4241028" y="6852565"/>
            <a:ext cx="3678069" cy="2910272"/>
          </a:xfrm>
          <a:custGeom>
            <a:avLst/>
            <a:gdLst/>
            <a:ahLst/>
            <a:cxnLst/>
            <a:rect l="l" t="t" r="r" b="b"/>
            <a:pathLst>
              <a:path w="3678069" h="2910272">
                <a:moveTo>
                  <a:pt x="0" y="0"/>
                </a:moveTo>
                <a:lnTo>
                  <a:pt x="3678069" y="0"/>
                </a:lnTo>
                <a:lnTo>
                  <a:pt x="3678069" y="2910272"/>
                </a:lnTo>
                <a:lnTo>
                  <a:pt x="0" y="2910272"/>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2" name="Freeform 32"/>
          <p:cNvSpPr/>
          <p:nvPr/>
        </p:nvSpPr>
        <p:spPr>
          <a:xfrm>
            <a:off x="10387432" y="6768958"/>
            <a:ext cx="3678069" cy="2910272"/>
          </a:xfrm>
          <a:custGeom>
            <a:avLst/>
            <a:gdLst/>
            <a:ahLst/>
            <a:cxnLst/>
            <a:rect l="l" t="t" r="r" b="b"/>
            <a:pathLst>
              <a:path w="3678069" h="2910272">
                <a:moveTo>
                  <a:pt x="0" y="0"/>
                </a:moveTo>
                <a:lnTo>
                  <a:pt x="3678069" y="0"/>
                </a:lnTo>
                <a:lnTo>
                  <a:pt x="3678069" y="2910272"/>
                </a:lnTo>
                <a:lnTo>
                  <a:pt x="0" y="2910272"/>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33" name="Group 33"/>
          <p:cNvGrpSpPr/>
          <p:nvPr/>
        </p:nvGrpSpPr>
        <p:grpSpPr>
          <a:xfrm>
            <a:off x="7330374" y="5849129"/>
            <a:ext cx="941095" cy="94109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2748"/>
            </a:solidFill>
          </p:spPr>
          <p:txBody>
            <a:bodyPr/>
            <a:lstStyle/>
            <a:p>
              <a:endParaRPr lang="en-IN"/>
            </a:p>
          </p:txBody>
        </p:sp>
        <p:sp>
          <p:nvSpPr>
            <p:cNvPr id="35" name="TextBox 35"/>
            <p:cNvSpPr txBox="1"/>
            <p:nvPr/>
          </p:nvSpPr>
          <p:spPr>
            <a:xfrm>
              <a:off x="76200" y="0"/>
              <a:ext cx="660400" cy="736600"/>
            </a:xfrm>
            <a:prstGeom prst="rect">
              <a:avLst/>
            </a:prstGeom>
          </p:spPr>
          <p:txBody>
            <a:bodyPr lIns="50800" tIns="50800" rIns="50800" bIns="50800" rtlCol="0" anchor="ctr"/>
            <a:lstStyle/>
            <a:p>
              <a:pPr algn="ctr">
                <a:lnSpc>
                  <a:spcPts val="4059"/>
                </a:lnSpc>
              </a:pPr>
              <a:endParaRPr/>
            </a:p>
          </p:txBody>
        </p:sp>
      </p:grpSp>
      <p:grpSp>
        <p:nvGrpSpPr>
          <p:cNvPr id="36" name="Group 36"/>
          <p:cNvGrpSpPr/>
          <p:nvPr/>
        </p:nvGrpSpPr>
        <p:grpSpPr>
          <a:xfrm>
            <a:off x="13538983" y="5849129"/>
            <a:ext cx="941095" cy="94109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2748"/>
            </a:solidFill>
          </p:spPr>
          <p:txBody>
            <a:bodyPr/>
            <a:lstStyle/>
            <a:p>
              <a:endParaRPr lang="en-IN"/>
            </a:p>
          </p:txBody>
        </p:sp>
        <p:sp>
          <p:nvSpPr>
            <p:cNvPr id="38" name="TextBox 38"/>
            <p:cNvSpPr txBox="1"/>
            <p:nvPr/>
          </p:nvSpPr>
          <p:spPr>
            <a:xfrm>
              <a:off x="76200" y="0"/>
              <a:ext cx="660400" cy="736600"/>
            </a:xfrm>
            <a:prstGeom prst="rect">
              <a:avLst/>
            </a:prstGeom>
          </p:spPr>
          <p:txBody>
            <a:bodyPr lIns="50800" tIns="50800" rIns="50800" bIns="50800" rtlCol="0" anchor="ctr"/>
            <a:lstStyle/>
            <a:p>
              <a:pPr algn="ctr">
                <a:lnSpc>
                  <a:spcPts val="4059"/>
                </a:lnSpc>
              </a:pPr>
              <a:endParaRPr/>
            </a:p>
          </p:txBody>
        </p:sp>
      </p:grpSp>
      <p:grpSp>
        <p:nvGrpSpPr>
          <p:cNvPr id="39" name="Group 39"/>
          <p:cNvGrpSpPr/>
          <p:nvPr/>
        </p:nvGrpSpPr>
        <p:grpSpPr>
          <a:xfrm>
            <a:off x="4499839" y="5849129"/>
            <a:ext cx="2758397" cy="862679"/>
            <a:chOff x="0" y="0"/>
            <a:chExt cx="1299455" cy="406400"/>
          </a:xfrm>
        </p:grpSpPr>
        <p:sp>
          <p:nvSpPr>
            <p:cNvPr id="40" name="Freeform 40"/>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FE6007"/>
            </a:solidFill>
          </p:spPr>
          <p:txBody>
            <a:bodyPr/>
            <a:lstStyle/>
            <a:p>
              <a:endParaRPr lang="en-IN"/>
            </a:p>
          </p:txBody>
        </p:sp>
        <p:sp>
          <p:nvSpPr>
            <p:cNvPr id="41" name="TextBox 41"/>
            <p:cNvSpPr txBox="1"/>
            <p:nvPr/>
          </p:nvSpPr>
          <p:spPr>
            <a:xfrm>
              <a:off x="177800" y="-76200"/>
              <a:ext cx="1045455" cy="482600"/>
            </a:xfrm>
            <a:prstGeom prst="rect">
              <a:avLst/>
            </a:prstGeom>
          </p:spPr>
          <p:txBody>
            <a:bodyPr lIns="50800" tIns="50800" rIns="50800" bIns="50800" rtlCol="0" anchor="ctr"/>
            <a:lstStyle/>
            <a:p>
              <a:pPr algn="ctr">
                <a:lnSpc>
                  <a:spcPts val="4059"/>
                </a:lnSpc>
              </a:pPr>
              <a:endParaRPr/>
            </a:p>
          </p:txBody>
        </p:sp>
      </p:grpSp>
      <p:grpSp>
        <p:nvGrpSpPr>
          <p:cNvPr id="42" name="Group 42"/>
          <p:cNvGrpSpPr/>
          <p:nvPr/>
        </p:nvGrpSpPr>
        <p:grpSpPr>
          <a:xfrm>
            <a:off x="4233937" y="6964638"/>
            <a:ext cx="4303434" cy="2888335"/>
            <a:chOff x="0" y="0"/>
            <a:chExt cx="1924103" cy="1291400"/>
          </a:xfrm>
        </p:grpSpPr>
        <p:sp>
          <p:nvSpPr>
            <p:cNvPr id="43" name="Freeform 43"/>
            <p:cNvSpPr/>
            <p:nvPr/>
          </p:nvSpPr>
          <p:spPr>
            <a:xfrm>
              <a:off x="0" y="0"/>
              <a:ext cx="1924103" cy="1291400"/>
            </a:xfrm>
            <a:custGeom>
              <a:avLst/>
              <a:gdLst/>
              <a:ahLst/>
              <a:cxnLst/>
              <a:rect l="l" t="t" r="r" b="b"/>
              <a:pathLst>
                <a:path w="1924103" h="1291400">
                  <a:moveTo>
                    <a:pt x="1799643" y="1291400"/>
                  </a:moveTo>
                  <a:lnTo>
                    <a:pt x="124460" y="1291400"/>
                  </a:lnTo>
                  <a:cubicBezTo>
                    <a:pt x="55880" y="1291400"/>
                    <a:pt x="0" y="1235520"/>
                    <a:pt x="0" y="1166940"/>
                  </a:cubicBezTo>
                  <a:lnTo>
                    <a:pt x="0" y="124460"/>
                  </a:lnTo>
                  <a:cubicBezTo>
                    <a:pt x="0" y="55880"/>
                    <a:pt x="55880" y="0"/>
                    <a:pt x="124460" y="0"/>
                  </a:cubicBezTo>
                  <a:lnTo>
                    <a:pt x="1799643" y="0"/>
                  </a:lnTo>
                  <a:cubicBezTo>
                    <a:pt x="1868223" y="0"/>
                    <a:pt x="1924103" y="55880"/>
                    <a:pt x="1924103" y="124460"/>
                  </a:cubicBezTo>
                  <a:lnTo>
                    <a:pt x="1924103" y="1166940"/>
                  </a:lnTo>
                  <a:cubicBezTo>
                    <a:pt x="1924103" y="1235520"/>
                    <a:pt x="1868223" y="1291400"/>
                    <a:pt x="1799643" y="1291400"/>
                  </a:cubicBezTo>
                  <a:close/>
                </a:path>
              </a:pathLst>
            </a:custGeom>
            <a:solidFill>
              <a:srgbClr val="FEE134"/>
            </a:solidFill>
          </p:spPr>
          <p:txBody>
            <a:bodyPr/>
            <a:lstStyle/>
            <a:p>
              <a:endParaRPr lang="en-IN"/>
            </a:p>
          </p:txBody>
        </p:sp>
      </p:grpSp>
      <p:grpSp>
        <p:nvGrpSpPr>
          <p:cNvPr id="44" name="Group 44"/>
          <p:cNvGrpSpPr/>
          <p:nvPr/>
        </p:nvGrpSpPr>
        <p:grpSpPr>
          <a:xfrm>
            <a:off x="10708448" y="5849129"/>
            <a:ext cx="2758397" cy="862679"/>
            <a:chOff x="0" y="0"/>
            <a:chExt cx="1299455" cy="406400"/>
          </a:xfrm>
        </p:grpSpPr>
        <p:sp>
          <p:nvSpPr>
            <p:cNvPr id="45" name="Freeform 45"/>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FE6007"/>
            </a:solidFill>
          </p:spPr>
          <p:txBody>
            <a:bodyPr/>
            <a:lstStyle/>
            <a:p>
              <a:endParaRPr lang="en-IN"/>
            </a:p>
          </p:txBody>
        </p:sp>
        <p:sp>
          <p:nvSpPr>
            <p:cNvPr id="46" name="TextBox 46"/>
            <p:cNvSpPr txBox="1"/>
            <p:nvPr/>
          </p:nvSpPr>
          <p:spPr>
            <a:xfrm>
              <a:off x="177800" y="-76200"/>
              <a:ext cx="1045455" cy="482600"/>
            </a:xfrm>
            <a:prstGeom prst="rect">
              <a:avLst/>
            </a:prstGeom>
          </p:spPr>
          <p:txBody>
            <a:bodyPr lIns="50800" tIns="50800" rIns="50800" bIns="50800" rtlCol="0" anchor="ctr"/>
            <a:lstStyle/>
            <a:p>
              <a:pPr algn="ctr">
                <a:lnSpc>
                  <a:spcPts val="4059"/>
                </a:lnSpc>
              </a:pPr>
              <a:endParaRPr/>
            </a:p>
          </p:txBody>
        </p:sp>
      </p:grpSp>
      <p:grpSp>
        <p:nvGrpSpPr>
          <p:cNvPr id="47" name="Group 47"/>
          <p:cNvGrpSpPr/>
          <p:nvPr/>
        </p:nvGrpSpPr>
        <p:grpSpPr>
          <a:xfrm>
            <a:off x="10293871" y="6964638"/>
            <a:ext cx="4473020" cy="2971942"/>
            <a:chOff x="0" y="0"/>
            <a:chExt cx="1999927" cy="1328782"/>
          </a:xfrm>
        </p:grpSpPr>
        <p:sp>
          <p:nvSpPr>
            <p:cNvPr id="48" name="Freeform 48"/>
            <p:cNvSpPr/>
            <p:nvPr/>
          </p:nvSpPr>
          <p:spPr>
            <a:xfrm>
              <a:off x="0" y="0"/>
              <a:ext cx="1999927" cy="1328782"/>
            </a:xfrm>
            <a:custGeom>
              <a:avLst/>
              <a:gdLst/>
              <a:ahLst/>
              <a:cxnLst/>
              <a:rect l="l" t="t" r="r" b="b"/>
              <a:pathLst>
                <a:path w="1999927" h="1328782">
                  <a:moveTo>
                    <a:pt x="1875467" y="1328782"/>
                  </a:moveTo>
                  <a:lnTo>
                    <a:pt x="124460" y="1328782"/>
                  </a:lnTo>
                  <a:cubicBezTo>
                    <a:pt x="55880" y="1328782"/>
                    <a:pt x="0" y="1272902"/>
                    <a:pt x="0" y="1204322"/>
                  </a:cubicBezTo>
                  <a:lnTo>
                    <a:pt x="0" y="124460"/>
                  </a:lnTo>
                  <a:cubicBezTo>
                    <a:pt x="0" y="55880"/>
                    <a:pt x="55880" y="0"/>
                    <a:pt x="124460" y="0"/>
                  </a:cubicBezTo>
                  <a:lnTo>
                    <a:pt x="1875467" y="0"/>
                  </a:lnTo>
                  <a:cubicBezTo>
                    <a:pt x="1944047" y="0"/>
                    <a:pt x="1999927" y="55880"/>
                    <a:pt x="1999927" y="124460"/>
                  </a:cubicBezTo>
                  <a:lnTo>
                    <a:pt x="1999927" y="1204322"/>
                  </a:lnTo>
                  <a:cubicBezTo>
                    <a:pt x="1999927" y="1272902"/>
                    <a:pt x="1944047" y="1328782"/>
                    <a:pt x="1875467" y="1328782"/>
                  </a:cubicBezTo>
                  <a:close/>
                </a:path>
              </a:pathLst>
            </a:custGeom>
            <a:solidFill>
              <a:srgbClr val="FEE134"/>
            </a:solidFill>
          </p:spPr>
          <p:txBody>
            <a:bodyPr/>
            <a:lstStyle/>
            <a:p>
              <a:endParaRPr lang="en-IN"/>
            </a:p>
          </p:txBody>
        </p:sp>
      </p:grpSp>
      <p:sp>
        <p:nvSpPr>
          <p:cNvPr id="49" name="TextBox 49"/>
          <p:cNvSpPr txBox="1"/>
          <p:nvPr/>
        </p:nvSpPr>
        <p:spPr>
          <a:xfrm>
            <a:off x="1028700" y="414306"/>
            <a:ext cx="12368407"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000000"/>
                </a:solidFill>
                <a:latin typeface="Times New Roman Bold"/>
                <a:ea typeface="Times New Roman Bold"/>
                <a:cs typeface="Times New Roman Bold"/>
                <a:sym typeface="Times New Roman Bold"/>
              </a:rPr>
              <a:t>24+Month AI-OS Implementation Roadmap</a:t>
            </a:r>
          </a:p>
        </p:txBody>
      </p:sp>
      <p:sp>
        <p:nvSpPr>
          <p:cNvPr id="50" name="Freeform 50"/>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6"/>
            <a:stretch>
              <a:fillRect t="-11621" b="-7994"/>
            </a:stretch>
          </a:blipFill>
        </p:spPr>
        <p:txBody>
          <a:bodyPr/>
          <a:lstStyle/>
          <a:p>
            <a:endParaRPr lang="en-IN"/>
          </a:p>
        </p:txBody>
      </p:sp>
      <p:sp>
        <p:nvSpPr>
          <p:cNvPr id="51" name="TextBox 51"/>
          <p:cNvSpPr txBox="1"/>
          <p:nvPr/>
        </p:nvSpPr>
        <p:spPr>
          <a:xfrm>
            <a:off x="1359823" y="1651957"/>
            <a:ext cx="2255888" cy="869950"/>
          </a:xfrm>
          <a:prstGeom prst="rect">
            <a:avLst/>
          </a:prstGeom>
        </p:spPr>
        <p:txBody>
          <a:bodyPr lIns="0" tIns="0" rIns="0" bIns="0" rtlCol="0" anchor="t">
            <a:spAutoFit/>
          </a:bodyPr>
          <a:lstStyle/>
          <a:p>
            <a:pPr algn="ctr">
              <a:lnSpc>
                <a:spcPts val="3499"/>
              </a:lnSpc>
            </a:pPr>
            <a:r>
              <a:rPr lang="en-US" sz="2499" spc="79">
                <a:solidFill>
                  <a:srgbClr val="F4F4F3"/>
                </a:solidFill>
                <a:latin typeface="Times New Roman"/>
                <a:ea typeface="Times New Roman"/>
                <a:cs typeface="Times New Roman"/>
                <a:sym typeface="Times New Roman"/>
              </a:rPr>
              <a:t>Phase 1</a:t>
            </a:r>
          </a:p>
          <a:p>
            <a:pPr algn="ctr">
              <a:lnSpc>
                <a:spcPts val="3499"/>
              </a:lnSpc>
            </a:pPr>
            <a:r>
              <a:rPr lang="en-US" sz="2499" spc="79">
                <a:solidFill>
                  <a:srgbClr val="F4F4F3"/>
                </a:solidFill>
                <a:latin typeface="Times New Roman"/>
                <a:ea typeface="Times New Roman"/>
                <a:cs typeface="Times New Roman"/>
                <a:sym typeface="Times New Roman"/>
              </a:rPr>
              <a:t>(0-6Months)</a:t>
            </a:r>
          </a:p>
        </p:txBody>
      </p:sp>
      <p:sp>
        <p:nvSpPr>
          <p:cNvPr id="52" name="TextBox 52"/>
          <p:cNvSpPr txBox="1"/>
          <p:nvPr/>
        </p:nvSpPr>
        <p:spPr>
          <a:xfrm>
            <a:off x="4125205" y="1864943"/>
            <a:ext cx="568893" cy="516890"/>
          </a:xfrm>
          <a:prstGeom prst="rect">
            <a:avLst/>
          </a:prstGeom>
        </p:spPr>
        <p:txBody>
          <a:bodyPr lIns="0" tIns="0" rIns="0" bIns="0" rtlCol="0" anchor="t">
            <a:spAutoFit/>
          </a:bodyPr>
          <a:lstStyle/>
          <a:p>
            <a:pPr algn="ctr">
              <a:lnSpc>
                <a:spcPts val="4059"/>
              </a:lnSpc>
            </a:pPr>
            <a:r>
              <a:rPr lang="en-US" sz="2899" spc="92">
                <a:solidFill>
                  <a:srgbClr val="FFFFFF"/>
                </a:solidFill>
                <a:latin typeface="Times New Roman"/>
                <a:ea typeface="Times New Roman"/>
                <a:cs typeface="Times New Roman"/>
                <a:sym typeface="Times New Roman"/>
              </a:rPr>
              <a:t>1</a:t>
            </a:r>
          </a:p>
        </p:txBody>
      </p:sp>
      <p:sp>
        <p:nvSpPr>
          <p:cNvPr id="53" name="TextBox 53"/>
          <p:cNvSpPr txBox="1"/>
          <p:nvPr/>
        </p:nvSpPr>
        <p:spPr>
          <a:xfrm>
            <a:off x="10730218" y="1864943"/>
            <a:ext cx="568893" cy="516890"/>
          </a:xfrm>
          <a:prstGeom prst="rect">
            <a:avLst/>
          </a:prstGeom>
        </p:spPr>
        <p:txBody>
          <a:bodyPr lIns="0" tIns="0" rIns="0" bIns="0" rtlCol="0" anchor="t">
            <a:spAutoFit/>
          </a:bodyPr>
          <a:lstStyle/>
          <a:p>
            <a:pPr algn="ctr">
              <a:lnSpc>
                <a:spcPts val="4059"/>
              </a:lnSpc>
            </a:pPr>
            <a:r>
              <a:rPr lang="en-US" sz="2899" spc="92">
                <a:solidFill>
                  <a:srgbClr val="FFFFFF"/>
                </a:solidFill>
                <a:latin typeface="Times New Roman"/>
                <a:ea typeface="Times New Roman"/>
                <a:cs typeface="Times New Roman"/>
                <a:sym typeface="Times New Roman"/>
              </a:rPr>
              <a:t>3</a:t>
            </a:r>
          </a:p>
        </p:txBody>
      </p:sp>
      <p:sp>
        <p:nvSpPr>
          <p:cNvPr id="54" name="TextBox 54"/>
          <p:cNvSpPr txBox="1"/>
          <p:nvPr/>
        </p:nvSpPr>
        <p:spPr>
          <a:xfrm>
            <a:off x="16567276" y="1843901"/>
            <a:ext cx="568893" cy="516890"/>
          </a:xfrm>
          <a:prstGeom prst="rect">
            <a:avLst/>
          </a:prstGeom>
        </p:spPr>
        <p:txBody>
          <a:bodyPr lIns="0" tIns="0" rIns="0" bIns="0" rtlCol="0" anchor="t">
            <a:spAutoFit/>
          </a:bodyPr>
          <a:lstStyle/>
          <a:p>
            <a:pPr algn="ctr">
              <a:lnSpc>
                <a:spcPts val="4059"/>
              </a:lnSpc>
            </a:pPr>
            <a:r>
              <a:rPr lang="en-US" sz="2899" spc="92">
                <a:solidFill>
                  <a:srgbClr val="FFFFFF"/>
                </a:solidFill>
                <a:latin typeface="Times New Roman"/>
                <a:ea typeface="Times New Roman"/>
                <a:cs typeface="Times New Roman"/>
                <a:sym typeface="Times New Roman"/>
              </a:rPr>
              <a:t>5</a:t>
            </a:r>
          </a:p>
        </p:txBody>
      </p:sp>
      <p:sp>
        <p:nvSpPr>
          <p:cNvPr id="55" name="TextBox 55"/>
          <p:cNvSpPr txBox="1"/>
          <p:nvPr/>
        </p:nvSpPr>
        <p:spPr>
          <a:xfrm>
            <a:off x="7864824" y="1670053"/>
            <a:ext cx="2255888" cy="1308100"/>
          </a:xfrm>
          <a:prstGeom prst="rect">
            <a:avLst/>
          </a:prstGeom>
        </p:spPr>
        <p:txBody>
          <a:bodyPr lIns="0" tIns="0" rIns="0" bIns="0" rtlCol="0" anchor="t">
            <a:spAutoFit/>
          </a:bodyPr>
          <a:lstStyle/>
          <a:p>
            <a:pPr algn="ctr">
              <a:lnSpc>
                <a:spcPts val="3499"/>
              </a:lnSpc>
            </a:pPr>
            <a:r>
              <a:rPr lang="en-US" sz="2499" spc="79">
                <a:solidFill>
                  <a:srgbClr val="F4F4F3"/>
                </a:solidFill>
                <a:latin typeface="Times New Roman"/>
                <a:ea typeface="Times New Roman"/>
                <a:cs typeface="Times New Roman"/>
                <a:sym typeface="Times New Roman"/>
              </a:rPr>
              <a:t>Phase 3</a:t>
            </a:r>
          </a:p>
          <a:p>
            <a:pPr algn="ctr">
              <a:lnSpc>
                <a:spcPts val="3499"/>
              </a:lnSpc>
            </a:pPr>
            <a:r>
              <a:rPr lang="en-US" sz="2499" spc="79">
                <a:solidFill>
                  <a:srgbClr val="F4F4F3"/>
                </a:solidFill>
                <a:latin typeface="Times New Roman"/>
                <a:ea typeface="Times New Roman"/>
                <a:cs typeface="Times New Roman"/>
                <a:sym typeface="Times New Roman"/>
              </a:rPr>
              <a:t>(12-18 Months)</a:t>
            </a:r>
          </a:p>
          <a:p>
            <a:pPr algn="ctr">
              <a:lnSpc>
                <a:spcPts val="3499"/>
              </a:lnSpc>
            </a:pPr>
            <a:endParaRPr lang="en-US" sz="2499" spc="79">
              <a:solidFill>
                <a:srgbClr val="F4F4F3"/>
              </a:solidFill>
              <a:latin typeface="Times New Roman"/>
              <a:ea typeface="Times New Roman"/>
              <a:cs typeface="Times New Roman"/>
              <a:sym typeface="Times New Roman"/>
            </a:endParaRPr>
          </a:p>
        </p:txBody>
      </p:sp>
      <p:sp>
        <p:nvSpPr>
          <p:cNvPr id="56" name="TextBox 56"/>
          <p:cNvSpPr txBox="1"/>
          <p:nvPr/>
        </p:nvSpPr>
        <p:spPr>
          <a:xfrm>
            <a:off x="7535020" y="3420188"/>
            <a:ext cx="4070112" cy="2232660"/>
          </a:xfrm>
          <a:prstGeom prst="rect">
            <a:avLst/>
          </a:prstGeom>
        </p:spPr>
        <p:txBody>
          <a:bodyPr lIns="0" tIns="0" rIns="0" bIns="0" rtlCol="0" anchor="t">
            <a:spAutoFit/>
          </a:bodyPr>
          <a:lstStyle/>
          <a:p>
            <a:pPr marL="453387" lvl="1" indent="-226693" algn="l">
              <a:lnSpc>
                <a:spcPts val="2939"/>
              </a:lnSpc>
              <a:buFont typeface="Arial"/>
              <a:buChar char="•"/>
            </a:pPr>
            <a:r>
              <a:rPr lang="en-US" sz="2099">
                <a:solidFill>
                  <a:srgbClr val="2B2A2A"/>
                </a:solidFill>
                <a:latin typeface="Times New Roman"/>
                <a:ea typeface="Times New Roman"/>
                <a:cs typeface="Times New Roman"/>
                <a:sym typeface="Times New Roman"/>
              </a:rPr>
              <a:t>Launch predictive loyalty and dynamic offers</a:t>
            </a:r>
          </a:p>
          <a:p>
            <a:pPr marL="453387" lvl="1" indent="-226693" algn="l">
              <a:lnSpc>
                <a:spcPts val="2939"/>
              </a:lnSpc>
              <a:buFont typeface="Arial"/>
              <a:buChar char="•"/>
            </a:pPr>
            <a:r>
              <a:rPr lang="en-US" sz="2099">
                <a:solidFill>
                  <a:srgbClr val="2B2A2A"/>
                </a:solidFill>
                <a:latin typeface="Times New Roman"/>
                <a:ea typeface="Times New Roman"/>
                <a:cs typeface="Times New Roman"/>
                <a:sym typeface="Times New Roman"/>
              </a:rPr>
              <a:t>Enable personalized storefronts and automated replenishment</a:t>
            </a:r>
          </a:p>
          <a:p>
            <a:pPr marL="453387" lvl="1" indent="-226693" algn="l">
              <a:lnSpc>
                <a:spcPts val="2939"/>
              </a:lnSpc>
              <a:spcBef>
                <a:spcPct val="0"/>
              </a:spcBef>
              <a:buFont typeface="Arial"/>
              <a:buChar char="•"/>
            </a:pPr>
            <a:r>
              <a:rPr lang="en-US" sz="2099">
                <a:solidFill>
                  <a:srgbClr val="2B2A2A"/>
                </a:solidFill>
                <a:latin typeface="Times New Roman"/>
                <a:ea typeface="Times New Roman"/>
                <a:cs typeface="Times New Roman"/>
                <a:sym typeface="Times New Roman"/>
              </a:rPr>
              <a:t>Introduce event-driven commerce flows</a:t>
            </a:r>
          </a:p>
        </p:txBody>
      </p:sp>
      <p:sp>
        <p:nvSpPr>
          <p:cNvPr id="57" name="TextBox 57"/>
          <p:cNvSpPr txBox="1"/>
          <p:nvPr/>
        </p:nvSpPr>
        <p:spPr>
          <a:xfrm>
            <a:off x="13801894" y="1670053"/>
            <a:ext cx="2255888" cy="1308100"/>
          </a:xfrm>
          <a:prstGeom prst="rect">
            <a:avLst/>
          </a:prstGeom>
        </p:spPr>
        <p:txBody>
          <a:bodyPr lIns="0" tIns="0" rIns="0" bIns="0" rtlCol="0" anchor="t">
            <a:spAutoFit/>
          </a:bodyPr>
          <a:lstStyle/>
          <a:p>
            <a:pPr algn="ctr">
              <a:lnSpc>
                <a:spcPts val="3499"/>
              </a:lnSpc>
            </a:pPr>
            <a:r>
              <a:rPr lang="en-US" sz="2499" spc="79">
                <a:solidFill>
                  <a:srgbClr val="F4F4F3"/>
                </a:solidFill>
                <a:latin typeface="Times New Roman"/>
                <a:ea typeface="Times New Roman"/>
                <a:cs typeface="Times New Roman"/>
                <a:sym typeface="Times New Roman"/>
              </a:rPr>
              <a:t>Phase 5</a:t>
            </a:r>
          </a:p>
          <a:p>
            <a:pPr algn="ctr">
              <a:lnSpc>
                <a:spcPts val="3499"/>
              </a:lnSpc>
            </a:pPr>
            <a:r>
              <a:rPr lang="en-US" sz="2499" spc="79">
                <a:solidFill>
                  <a:srgbClr val="F4F4F3"/>
                </a:solidFill>
                <a:latin typeface="Times New Roman"/>
                <a:ea typeface="Times New Roman"/>
                <a:cs typeface="Times New Roman"/>
                <a:sym typeface="Times New Roman"/>
              </a:rPr>
              <a:t>(24+Months)</a:t>
            </a:r>
          </a:p>
          <a:p>
            <a:pPr algn="ctr">
              <a:lnSpc>
                <a:spcPts val="3499"/>
              </a:lnSpc>
            </a:pPr>
            <a:endParaRPr lang="en-US" sz="2499" spc="79">
              <a:solidFill>
                <a:srgbClr val="F4F4F3"/>
              </a:solidFill>
              <a:latin typeface="Times New Roman"/>
              <a:ea typeface="Times New Roman"/>
              <a:cs typeface="Times New Roman"/>
              <a:sym typeface="Times New Roman"/>
            </a:endParaRPr>
          </a:p>
        </p:txBody>
      </p:sp>
      <p:sp>
        <p:nvSpPr>
          <p:cNvPr id="58" name="TextBox 58"/>
          <p:cNvSpPr txBox="1"/>
          <p:nvPr/>
        </p:nvSpPr>
        <p:spPr>
          <a:xfrm>
            <a:off x="14026147" y="3000831"/>
            <a:ext cx="2820616" cy="474345"/>
          </a:xfrm>
          <a:prstGeom prst="rect">
            <a:avLst/>
          </a:prstGeom>
        </p:spPr>
        <p:txBody>
          <a:bodyPr lIns="0" tIns="0" rIns="0" bIns="0" rtlCol="0" anchor="t">
            <a:spAutoFit/>
          </a:bodyPr>
          <a:lstStyle/>
          <a:p>
            <a:pPr algn="ctr">
              <a:lnSpc>
                <a:spcPts val="3779"/>
              </a:lnSpc>
            </a:pPr>
            <a:r>
              <a:rPr lang="en-US" sz="2699" b="1" spc="86">
                <a:solidFill>
                  <a:srgbClr val="2B2A2A"/>
                </a:solidFill>
                <a:latin typeface="Times New Roman Bold"/>
                <a:ea typeface="Times New Roman Bold"/>
                <a:cs typeface="Times New Roman Bold"/>
                <a:sym typeface="Times New Roman Bold"/>
              </a:rPr>
              <a:t>Scale &amp; Optimize</a:t>
            </a:r>
          </a:p>
        </p:txBody>
      </p:sp>
      <p:sp>
        <p:nvSpPr>
          <p:cNvPr id="59" name="TextBox 59"/>
          <p:cNvSpPr txBox="1"/>
          <p:nvPr/>
        </p:nvSpPr>
        <p:spPr>
          <a:xfrm>
            <a:off x="13687855" y="3429713"/>
            <a:ext cx="3712683" cy="2111375"/>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Roll out AI-OS capabilities across all stores and channels</a:t>
            </a:r>
          </a:p>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Strengthen governance, explainability, and data controls</a:t>
            </a:r>
          </a:p>
          <a:p>
            <a:pPr marL="431797" lvl="1" indent="-215899" algn="l">
              <a:lnSpc>
                <a:spcPts val="2799"/>
              </a:lnSpc>
              <a:spcBef>
                <a:spcPct val="0"/>
              </a:spcBef>
              <a:buFont typeface="Arial"/>
              <a:buChar char="•"/>
            </a:pPr>
            <a:r>
              <a:rPr lang="en-US" sz="1999">
                <a:solidFill>
                  <a:srgbClr val="2B2A2A"/>
                </a:solidFill>
                <a:latin typeface="Times New Roman"/>
                <a:ea typeface="Times New Roman"/>
                <a:cs typeface="Times New Roman"/>
                <a:sym typeface="Times New Roman"/>
              </a:rPr>
              <a:t>Continuously optimize models and enterprise KPIs</a:t>
            </a:r>
          </a:p>
        </p:txBody>
      </p:sp>
      <p:sp>
        <p:nvSpPr>
          <p:cNvPr id="60" name="TextBox 60"/>
          <p:cNvSpPr txBox="1"/>
          <p:nvPr/>
        </p:nvSpPr>
        <p:spPr>
          <a:xfrm>
            <a:off x="7516475" y="5983923"/>
            <a:ext cx="568893" cy="516890"/>
          </a:xfrm>
          <a:prstGeom prst="rect">
            <a:avLst/>
          </a:prstGeom>
        </p:spPr>
        <p:txBody>
          <a:bodyPr lIns="0" tIns="0" rIns="0" bIns="0" rtlCol="0" anchor="t">
            <a:spAutoFit/>
          </a:bodyPr>
          <a:lstStyle/>
          <a:p>
            <a:pPr algn="ctr">
              <a:lnSpc>
                <a:spcPts val="4059"/>
              </a:lnSpc>
            </a:pPr>
            <a:r>
              <a:rPr lang="en-US" sz="2899" spc="92">
                <a:solidFill>
                  <a:srgbClr val="FFFFFF"/>
                </a:solidFill>
                <a:latin typeface="Times New Roman"/>
                <a:ea typeface="Times New Roman"/>
                <a:cs typeface="Times New Roman"/>
                <a:sym typeface="Times New Roman"/>
              </a:rPr>
              <a:t>2</a:t>
            </a:r>
          </a:p>
        </p:txBody>
      </p:sp>
      <p:sp>
        <p:nvSpPr>
          <p:cNvPr id="61" name="TextBox 61"/>
          <p:cNvSpPr txBox="1"/>
          <p:nvPr/>
        </p:nvSpPr>
        <p:spPr>
          <a:xfrm>
            <a:off x="13725084" y="5983923"/>
            <a:ext cx="568893" cy="516890"/>
          </a:xfrm>
          <a:prstGeom prst="rect">
            <a:avLst/>
          </a:prstGeom>
        </p:spPr>
        <p:txBody>
          <a:bodyPr lIns="0" tIns="0" rIns="0" bIns="0" rtlCol="0" anchor="t">
            <a:spAutoFit/>
          </a:bodyPr>
          <a:lstStyle/>
          <a:p>
            <a:pPr algn="ctr">
              <a:lnSpc>
                <a:spcPts val="4059"/>
              </a:lnSpc>
            </a:pPr>
            <a:r>
              <a:rPr lang="en-US" sz="2899" spc="92">
                <a:solidFill>
                  <a:srgbClr val="FFFFFF"/>
                </a:solidFill>
                <a:latin typeface="Times New Roman"/>
                <a:ea typeface="Times New Roman"/>
                <a:cs typeface="Times New Roman"/>
                <a:sym typeface="Times New Roman"/>
              </a:rPr>
              <a:t>4</a:t>
            </a:r>
          </a:p>
        </p:txBody>
      </p:sp>
      <p:sp>
        <p:nvSpPr>
          <p:cNvPr id="62" name="TextBox 62"/>
          <p:cNvSpPr txBox="1"/>
          <p:nvPr/>
        </p:nvSpPr>
        <p:spPr>
          <a:xfrm>
            <a:off x="4717985" y="5791979"/>
            <a:ext cx="2322106" cy="1308100"/>
          </a:xfrm>
          <a:prstGeom prst="rect">
            <a:avLst/>
          </a:prstGeom>
        </p:spPr>
        <p:txBody>
          <a:bodyPr lIns="0" tIns="0" rIns="0" bIns="0" rtlCol="0" anchor="t">
            <a:spAutoFit/>
          </a:bodyPr>
          <a:lstStyle/>
          <a:p>
            <a:pPr algn="ctr">
              <a:lnSpc>
                <a:spcPts val="3499"/>
              </a:lnSpc>
            </a:pPr>
            <a:r>
              <a:rPr lang="en-US" sz="2499" spc="79">
                <a:solidFill>
                  <a:srgbClr val="F4F4F3"/>
                </a:solidFill>
                <a:latin typeface="Times New Roman"/>
                <a:ea typeface="Times New Roman"/>
                <a:cs typeface="Times New Roman"/>
                <a:sym typeface="Times New Roman"/>
              </a:rPr>
              <a:t>Phase 2</a:t>
            </a:r>
          </a:p>
          <a:p>
            <a:pPr algn="ctr">
              <a:lnSpc>
                <a:spcPts val="3499"/>
              </a:lnSpc>
            </a:pPr>
            <a:r>
              <a:rPr lang="en-US" sz="2499" spc="79">
                <a:solidFill>
                  <a:srgbClr val="F4F4F3"/>
                </a:solidFill>
                <a:latin typeface="Times New Roman"/>
                <a:ea typeface="Times New Roman"/>
                <a:cs typeface="Times New Roman"/>
                <a:sym typeface="Times New Roman"/>
              </a:rPr>
              <a:t>(6-12 Months)</a:t>
            </a:r>
          </a:p>
          <a:p>
            <a:pPr algn="ctr">
              <a:lnSpc>
                <a:spcPts val="3499"/>
              </a:lnSpc>
            </a:pPr>
            <a:endParaRPr lang="en-US" sz="2499" spc="79">
              <a:solidFill>
                <a:srgbClr val="F4F4F3"/>
              </a:solidFill>
              <a:latin typeface="Times New Roman"/>
              <a:ea typeface="Times New Roman"/>
              <a:cs typeface="Times New Roman"/>
              <a:sym typeface="Times New Roman"/>
            </a:endParaRPr>
          </a:p>
        </p:txBody>
      </p:sp>
      <p:sp>
        <p:nvSpPr>
          <p:cNvPr id="63" name="TextBox 63"/>
          <p:cNvSpPr txBox="1"/>
          <p:nvPr/>
        </p:nvSpPr>
        <p:spPr>
          <a:xfrm>
            <a:off x="4480646" y="7033404"/>
            <a:ext cx="3661582" cy="474345"/>
          </a:xfrm>
          <a:prstGeom prst="rect">
            <a:avLst/>
          </a:prstGeom>
        </p:spPr>
        <p:txBody>
          <a:bodyPr lIns="0" tIns="0" rIns="0" bIns="0" rtlCol="0" anchor="t">
            <a:spAutoFit/>
          </a:bodyPr>
          <a:lstStyle/>
          <a:p>
            <a:pPr algn="ctr">
              <a:lnSpc>
                <a:spcPts val="3779"/>
              </a:lnSpc>
            </a:pPr>
            <a:r>
              <a:rPr lang="en-US" sz="2699" b="1" spc="86">
                <a:solidFill>
                  <a:srgbClr val="2B2A2A"/>
                </a:solidFill>
                <a:latin typeface="Times New Roman Bold"/>
                <a:ea typeface="Times New Roman Bold"/>
                <a:cs typeface="Times New Roman Bold"/>
                <a:sym typeface="Times New Roman Bold"/>
              </a:rPr>
              <a:t>Automate Operations</a:t>
            </a:r>
          </a:p>
        </p:txBody>
      </p:sp>
      <p:sp>
        <p:nvSpPr>
          <p:cNvPr id="64" name="TextBox 64"/>
          <p:cNvSpPr txBox="1"/>
          <p:nvPr/>
        </p:nvSpPr>
        <p:spPr>
          <a:xfrm>
            <a:off x="4434122" y="7536324"/>
            <a:ext cx="3960401" cy="2463800"/>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Deploy computer vision shelf monitoring</a:t>
            </a:r>
          </a:p>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Expand robotics and micro-fulfillment automation</a:t>
            </a:r>
          </a:p>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Build digital twins for store + DC operations</a:t>
            </a:r>
          </a:p>
          <a:p>
            <a:pPr marL="0" lvl="0" indent="0" algn="l">
              <a:lnSpc>
                <a:spcPts val="2799"/>
              </a:lnSpc>
              <a:spcBef>
                <a:spcPct val="0"/>
              </a:spcBef>
            </a:pPr>
            <a:endParaRPr lang="en-US" sz="1999">
              <a:solidFill>
                <a:srgbClr val="2B2A2A"/>
              </a:solidFill>
              <a:latin typeface="Times New Roman"/>
              <a:ea typeface="Times New Roman"/>
              <a:cs typeface="Times New Roman"/>
              <a:sym typeface="Times New Roman"/>
            </a:endParaRPr>
          </a:p>
        </p:txBody>
      </p:sp>
      <p:sp>
        <p:nvSpPr>
          <p:cNvPr id="65" name="TextBox 65"/>
          <p:cNvSpPr txBox="1"/>
          <p:nvPr/>
        </p:nvSpPr>
        <p:spPr>
          <a:xfrm>
            <a:off x="10959703" y="5791979"/>
            <a:ext cx="2255888" cy="1308100"/>
          </a:xfrm>
          <a:prstGeom prst="rect">
            <a:avLst/>
          </a:prstGeom>
        </p:spPr>
        <p:txBody>
          <a:bodyPr lIns="0" tIns="0" rIns="0" bIns="0" rtlCol="0" anchor="t">
            <a:spAutoFit/>
          </a:bodyPr>
          <a:lstStyle/>
          <a:p>
            <a:pPr algn="ctr">
              <a:lnSpc>
                <a:spcPts val="3499"/>
              </a:lnSpc>
            </a:pPr>
            <a:r>
              <a:rPr lang="en-US" sz="2499" spc="79">
                <a:solidFill>
                  <a:srgbClr val="F4F4F3"/>
                </a:solidFill>
                <a:latin typeface="Times New Roman"/>
                <a:ea typeface="Times New Roman"/>
                <a:cs typeface="Times New Roman"/>
                <a:sym typeface="Times New Roman"/>
              </a:rPr>
              <a:t>Phase 4</a:t>
            </a:r>
          </a:p>
          <a:p>
            <a:pPr algn="ctr">
              <a:lnSpc>
                <a:spcPts val="3499"/>
              </a:lnSpc>
            </a:pPr>
            <a:r>
              <a:rPr lang="en-US" sz="2499" spc="79">
                <a:solidFill>
                  <a:srgbClr val="F4F4F3"/>
                </a:solidFill>
                <a:latin typeface="Times New Roman"/>
                <a:ea typeface="Times New Roman"/>
                <a:cs typeface="Times New Roman"/>
                <a:sym typeface="Times New Roman"/>
              </a:rPr>
              <a:t>(18-24 Months)</a:t>
            </a:r>
          </a:p>
          <a:p>
            <a:pPr algn="ctr">
              <a:lnSpc>
                <a:spcPts val="3499"/>
              </a:lnSpc>
            </a:pPr>
            <a:endParaRPr lang="en-US" sz="2499" spc="79">
              <a:solidFill>
                <a:srgbClr val="F4F4F3"/>
              </a:solidFill>
              <a:latin typeface="Times New Roman"/>
              <a:ea typeface="Times New Roman"/>
              <a:cs typeface="Times New Roman"/>
              <a:sym typeface="Times New Roman"/>
            </a:endParaRPr>
          </a:p>
        </p:txBody>
      </p:sp>
      <p:sp>
        <p:nvSpPr>
          <p:cNvPr id="66" name="TextBox 66"/>
          <p:cNvSpPr txBox="1"/>
          <p:nvPr/>
        </p:nvSpPr>
        <p:spPr>
          <a:xfrm>
            <a:off x="10571132" y="7025997"/>
            <a:ext cx="4111640" cy="431800"/>
          </a:xfrm>
          <a:prstGeom prst="rect">
            <a:avLst/>
          </a:prstGeom>
        </p:spPr>
        <p:txBody>
          <a:bodyPr lIns="0" tIns="0" rIns="0" bIns="0" rtlCol="0" anchor="t">
            <a:spAutoFit/>
          </a:bodyPr>
          <a:lstStyle/>
          <a:p>
            <a:pPr algn="ctr">
              <a:lnSpc>
                <a:spcPts val="3499"/>
              </a:lnSpc>
            </a:pPr>
            <a:r>
              <a:rPr lang="en-US" sz="2499" b="1" spc="79">
                <a:solidFill>
                  <a:srgbClr val="2B2A2A"/>
                </a:solidFill>
                <a:latin typeface="Times New Roman Bold"/>
                <a:ea typeface="Times New Roman Bold"/>
                <a:cs typeface="Times New Roman Bold"/>
                <a:sym typeface="Times New Roman Bold"/>
              </a:rPr>
              <a:t>Launch Agentic Commerce</a:t>
            </a:r>
          </a:p>
        </p:txBody>
      </p:sp>
      <p:sp>
        <p:nvSpPr>
          <p:cNvPr id="67" name="TextBox 67"/>
          <p:cNvSpPr txBox="1"/>
          <p:nvPr/>
        </p:nvSpPr>
        <p:spPr>
          <a:xfrm>
            <a:off x="10429137" y="7495897"/>
            <a:ext cx="4279877" cy="2463800"/>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Deploy AI shopping missions (groceries, holidays, life events)</a:t>
            </a:r>
          </a:p>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Enable autonomous task engines for planning &amp; bundling</a:t>
            </a:r>
          </a:p>
          <a:p>
            <a:pPr marL="431797" lvl="1" indent="-215899" algn="l">
              <a:lnSpc>
                <a:spcPts val="2799"/>
              </a:lnSpc>
              <a:buFont typeface="Arial"/>
              <a:buChar char="•"/>
            </a:pPr>
            <a:r>
              <a:rPr lang="en-US" sz="1999">
                <a:solidFill>
                  <a:srgbClr val="2B2A2A"/>
                </a:solidFill>
                <a:latin typeface="Times New Roman"/>
                <a:ea typeface="Times New Roman"/>
                <a:cs typeface="Times New Roman"/>
                <a:sym typeface="Times New Roman"/>
              </a:rPr>
              <a:t>Establish multi-agent coordination across supply, pricing, and CX</a:t>
            </a:r>
          </a:p>
          <a:p>
            <a:pPr marL="0" lvl="0" indent="0" algn="l">
              <a:lnSpc>
                <a:spcPts val="2799"/>
              </a:lnSpc>
              <a:spcBef>
                <a:spcPct val="0"/>
              </a:spcBef>
            </a:pPr>
            <a:endParaRPr lang="en-US" sz="1999">
              <a:solidFill>
                <a:srgbClr val="2B2A2A"/>
              </a:solidFill>
              <a:latin typeface="Times New Roman"/>
              <a:ea typeface="Times New Roman"/>
              <a:cs typeface="Times New Roman"/>
              <a:sym typeface="Times New Roman"/>
            </a:endParaRPr>
          </a:p>
        </p:txBody>
      </p:sp>
      <p:sp>
        <p:nvSpPr>
          <p:cNvPr id="68" name="TextBox 68"/>
          <p:cNvSpPr txBox="1"/>
          <p:nvPr/>
        </p:nvSpPr>
        <p:spPr>
          <a:xfrm>
            <a:off x="1373843" y="2911478"/>
            <a:ext cx="3249494" cy="446661"/>
          </a:xfrm>
          <a:prstGeom prst="rect">
            <a:avLst/>
          </a:prstGeom>
        </p:spPr>
        <p:txBody>
          <a:bodyPr wrap="square" lIns="0" tIns="0" rIns="0" bIns="0" rtlCol="0" anchor="t">
            <a:spAutoFit/>
          </a:bodyPr>
          <a:lstStyle/>
          <a:p>
            <a:pPr algn="ctr">
              <a:lnSpc>
                <a:spcPts val="3779"/>
              </a:lnSpc>
              <a:spcBef>
                <a:spcPct val="0"/>
              </a:spcBef>
            </a:pPr>
            <a:r>
              <a:rPr lang="en-US" sz="2699" b="1" spc="86" dirty="0">
                <a:solidFill>
                  <a:srgbClr val="000000"/>
                </a:solidFill>
                <a:latin typeface="Times New Roman Bold"/>
                <a:ea typeface="Times New Roman Bold"/>
                <a:cs typeface="Times New Roman Bold"/>
                <a:sym typeface="Times New Roman Bold"/>
              </a:rPr>
              <a:t>Build the Data Core</a:t>
            </a:r>
          </a:p>
        </p:txBody>
      </p:sp>
      <p:sp>
        <p:nvSpPr>
          <p:cNvPr id="69" name="TextBox 69"/>
          <p:cNvSpPr txBox="1"/>
          <p:nvPr/>
        </p:nvSpPr>
        <p:spPr>
          <a:xfrm>
            <a:off x="7373102" y="2901953"/>
            <a:ext cx="3712768" cy="446661"/>
          </a:xfrm>
          <a:prstGeom prst="rect">
            <a:avLst/>
          </a:prstGeom>
        </p:spPr>
        <p:txBody>
          <a:bodyPr wrap="square" lIns="0" tIns="0" rIns="0" bIns="0" rtlCol="0" anchor="t">
            <a:spAutoFit/>
          </a:bodyPr>
          <a:lstStyle/>
          <a:p>
            <a:pPr algn="ctr">
              <a:lnSpc>
                <a:spcPts val="3779"/>
              </a:lnSpc>
              <a:spcBef>
                <a:spcPct val="0"/>
              </a:spcBef>
            </a:pPr>
            <a:r>
              <a:rPr lang="en-US" sz="2699" b="1" spc="86" dirty="0">
                <a:solidFill>
                  <a:srgbClr val="000000"/>
                </a:solidFill>
                <a:latin typeface="Times New Roman Bold"/>
                <a:ea typeface="Times New Roman Bold"/>
                <a:cs typeface="Times New Roman Bold"/>
                <a:sym typeface="Times New Roman Bold"/>
              </a:rPr>
              <a:t>Activate Predictive CX</a:t>
            </a:r>
          </a:p>
        </p:txBody>
      </p:sp>
      <p:sp>
        <p:nvSpPr>
          <p:cNvPr id="70" name="TextBox 70"/>
          <p:cNvSpPr txBox="1"/>
          <p:nvPr/>
        </p:nvSpPr>
        <p:spPr>
          <a:xfrm>
            <a:off x="17183214" y="9210675"/>
            <a:ext cx="304571"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30098" y="1819826"/>
            <a:ext cx="15227804" cy="431801"/>
          </a:xfrm>
          <a:prstGeom prst="rect">
            <a:avLst/>
          </a:prstGeom>
        </p:spPr>
        <p:txBody>
          <a:bodyPr lIns="0" tIns="0" rIns="0" bIns="0" rtlCol="0" anchor="t">
            <a:spAutoFit/>
          </a:bodyPr>
          <a:lstStyle/>
          <a:p>
            <a:pPr marL="0" lvl="0" indent="0" algn="ctr">
              <a:lnSpc>
                <a:spcPts val="3499"/>
              </a:lnSpc>
              <a:spcBef>
                <a:spcPct val="0"/>
              </a:spcBef>
            </a:pPr>
            <a:r>
              <a:rPr lang="en-US" sz="2499">
                <a:solidFill>
                  <a:srgbClr val="1B2748"/>
                </a:solidFill>
                <a:latin typeface="Times New Roman"/>
                <a:ea typeface="Times New Roman"/>
                <a:cs typeface="Times New Roman"/>
                <a:sym typeface="Times New Roman"/>
              </a:rPr>
              <a:t>Customer Experience, Operational &amp; Business Success Metrics after Walmart adopts the AI Transformation</a:t>
            </a:r>
          </a:p>
        </p:txBody>
      </p:sp>
      <p:grpSp>
        <p:nvGrpSpPr>
          <p:cNvPr id="3" name="Group 3"/>
          <p:cNvGrpSpPr/>
          <p:nvPr/>
        </p:nvGrpSpPr>
        <p:grpSpPr>
          <a:xfrm>
            <a:off x="2864875" y="2735018"/>
            <a:ext cx="1864156" cy="1036864"/>
            <a:chOff x="0" y="0"/>
            <a:chExt cx="954917" cy="531136"/>
          </a:xfrm>
        </p:grpSpPr>
        <p:sp>
          <p:nvSpPr>
            <p:cNvPr id="4" name="Freeform 4"/>
            <p:cNvSpPr/>
            <p:nvPr/>
          </p:nvSpPr>
          <p:spPr>
            <a:xfrm>
              <a:off x="0" y="0"/>
              <a:ext cx="954917" cy="531136"/>
            </a:xfrm>
            <a:custGeom>
              <a:avLst/>
              <a:gdLst/>
              <a:ahLst/>
              <a:cxnLst/>
              <a:rect l="l" t="t" r="r" b="b"/>
              <a:pathLst>
                <a:path w="954917" h="531136">
                  <a:moveTo>
                    <a:pt x="203200" y="0"/>
                  </a:moveTo>
                  <a:lnTo>
                    <a:pt x="954917" y="0"/>
                  </a:lnTo>
                  <a:lnTo>
                    <a:pt x="751717" y="531136"/>
                  </a:lnTo>
                  <a:lnTo>
                    <a:pt x="0" y="531136"/>
                  </a:lnTo>
                  <a:lnTo>
                    <a:pt x="203200" y="0"/>
                  </a:lnTo>
                  <a:close/>
                </a:path>
              </a:pathLst>
            </a:custGeom>
            <a:solidFill>
              <a:srgbClr val="7678ED"/>
            </a:solidFill>
          </p:spPr>
          <p:txBody>
            <a:bodyPr/>
            <a:lstStyle/>
            <a:p>
              <a:endParaRPr lang="en-IN"/>
            </a:p>
          </p:txBody>
        </p:sp>
        <p:sp>
          <p:nvSpPr>
            <p:cNvPr id="5" name="TextBox 5"/>
            <p:cNvSpPr txBox="1"/>
            <p:nvPr/>
          </p:nvSpPr>
          <p:spPr>
            <a:xfrm>
              <a:off x="101600" y="-57150"/>
              <a:ext cx="751717"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6" name="Group 6"/>
          <p:cNvGrpSpPr/>
          <p:nvPr/>
        </p:nvGrpSpPr>
        <p:grpSpPr>
          <a:xfrm>
            <a:off x="10221210" y="2735018"/>
            <a:ext cx="1864156" cy="1036864"/>
            <a:chOff x="0" y="0"/>
            <a:chExt cx="954917" cy="531136"/>
          </a:xfrm>
        </p:grpSpPr>
        <p:sp>
          <p:nvSpPr>
            <p:cNvPr id="7" name="Freeform 7"/>
            <p:cNvSpPr/>
            <p:nvPr/>
          </p:nvSpPr>
          <p:spPr>
            <a:xfrm>
              <a:off x="0" y="0"/>
              <a:ext cx="954917" cy="531136"/>
            </a:xfrm>
            <a:custGeom>
              <a:avLst/>
              <a:gdLst/>
              <a:ahLst/>
              <a:cxnLst/>
              <a:rect l="l" t="t" r="r" b="b"/>
              <a:pathLst>
                <a:path w="954917" h="531136">
                  <a:moveTo>
                    <a:pt x="203200" y="0"/>
                  </a:moveTo>
                  <a:lnTo>
                    <a:pt x="954917" y="0"/>
                  </a:lnTo>
                  <a:lnTo>
                    <a:pt x="751717" y="531136"/>
                  </a:lnTo>
                  <a:lnTo>
                    <a:pt x="0" y="531136"/>
                  </a:lnTo>
                  <a:lnTo>
                    <a:pt x="203200" y="0"/>
                  </a:lnTo>
                  <a:close/>
                </a:path>
              </a:pathLst>
            </a:custGeom>
            <a:solidFill>
              <a:srgbClr val="00BFD0"/>
            </a:solidFill>
          </p:spPr>
          <p:txBody>
            <a:bodyPr/>
            <a:lstStyle/>
            <a:p>
              <a:endParaRPr lang="en-IN"/>
            </a:p>
          </p:txBody>
        </p:sp>
        <p:sp>
          <p:nvSpPr>
            <p:cNvPr id="8" name="TextBox 8"/>
            <p:cNvSpPr txBox="1"/>
            <p:nvPr/>
          </p:nvSpPr>
          <p:spPr>
            <a:xfrm>
              <a:off x="101600" y="-57150"/>
              <a:ext cx="751717" cy="588286"/>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9" name="Freeform 9"/>
          <p:cNvSpPr/>
          <p:nvPr/>
        </p:nvSpPr>
        <p:spPr>
          <a:xfrm rot="5400000">
            <a:off x="5858655" y="3119867"/>
            <a:ext cx="587421" cy="5586984"/>
          </a:xfrm>
          <a:custGeom>
            <a:avLst/>
            <a:gdLst/>
            <a:ahLst/>
            <a:cxnLst/>
            <a:rect l="l" t="t" r="r" b="b"/>
            <a:pathLst>
              <a:path w="587421" h="5586984">
                <a:moveTo>
                  <a:pt x="0" y="0"/>
                </a:moveTo>
                <a:lnTo>
                  <a:pt x="587421" y="0"/>
                </a:lnTo>
                <a:lnTo>
                  <a:pt x="587421" y="5586983"/>
                </a:lnTo>
                <a:lnTo>
                  <a:pt x="0" y="5586983"/>
                </a:lnTo>
                <a:lnTo>
                  <a:pt x="0" y="0"/>
                </a:lnTo>
                <a:close/>
              </a:path>
            </a:pathLst>
          </a:custGeom>
          <a:blipFill>
            <a:blip r:embed="rId3"/>
            <a:stretch>
              <a:fillRect l="-275253"/>
            </a:stretch>
          </a:blipFill>
        </p:spPr>
        <p:txBody>
          <a:bodyPr/>
          <a:lstStyle/>
          <a:p>
            <a:endParaRPr lang="en-IN"/>
          </a:p>
        </p:txBody>
      </p:sp>
      <p:sp>
        <p:nvSpPr>
          <p:cNvPr id="10" name="Freeform 10"/>
          <p:cNvSpPr/>
          <p:nvPr/>
        </p:nvSpPr>
        <p:spPr>
          <a:xfrm rot="5400000">
            <a:off x="6496549" y="1400795"/>
            <a:ext cx="587421" cy="5586984"/>
          </a:xfrm>
          <a:custGeom>
            <a:avLst/>
            <a:gdLst/>
            <a:ahLst/>
            <a:cxnLst/>
            <a:rect l="l" t="t" r="r" b="b"/>
            <a:pathLst>
              <a:path w="587421" h="5586984">
                <a:moveTo>
                  <a:pt x="0" y="0"/>
                </a:moveTo>
                <a:lnTo>
                  <a:pt x="587421" y="0"/>
                </a:lnTo>
                <a:lnTo>
                  <a:pt x="587421" y="5586983"/>
                </a:lnTo>
                <a:lnTo>
                  <a:pt x="0" y="5586983"/>
                </a:lnTo>
                <a:lnTo>
                  <a:pt x="0" y="0"/>
                </a:lnTo>
                <a:close/>
              </a:path>
            </a:pathLst>
          </a:custGeom>
          <a:blipFill>
            <a:blip r:embed="rId3"/>
            <a:stretch>
              <a:fillRect l="-275253"/>
            </a:stretch>
          </a:blipFill>
        </p:spPr>
        <p:txBody>
          <a:bodyPr/>
          <a:lstStyle/>
          <a:p>
            <a:endParaRPr lang="en-IN"/>
          </a:p>
        </p:txBody>
      </p:sp>
      <p:grpSp>
        <p:nvGrpSpPr>
          <p:cNvPr id="11" name="Group 11"/>
          <p:cNvGrpSpPr/>
          <p:nvPr/>
        </p:nvGrpSpPr>
        <p:grpSpPr>
          <a:xfrm>
            <a:off x="2227417" y="4484385"/>
            <a:ext cx="1864156" cy="1036864"/>
            <a:chOff x="0" y="0"/>
            <a:chExt cx="954917" cy="531136"/>
          </a:xfrm>
        </p:grpSpPr>
        <p:sp>
          <p:nvSpPr>
            <p:cNvPr id="12" name="Freeform 12"/>
            <p:cNvSpPr/>
            <p:nvPr/>
          </p:nvSpPr>
          <p:spPr>
            <a:xfrm>
              <a:off x="0" y="0"/>
              <a:ext cx="954917" cy="531136"/>
            </a:xfrm>
            <a:custGeom>
              <a:avLst/>
              <a:gdLst/>
              <a:ahLst/>
              <a:cxnLst/>
              <a:rect l="l" t="t" r="r" b="b"/>
              <a:pathLst>
                <a:path w="954917" h="531136">
                  <a:moveTo>
                    <a:pt x="203200" y="0"/>
                  </a:moveTo>
                  <a:lnTo>
                    <a:pt x="954917" y="0"/>
                  </a:lnTo>
                  <a:lnTo>
                    <a:pt x="751717" y="531136"/>
                  </a:lnTo>
                  <a:lnTo>
                    <a:pt x="0" y="531136"/>
                  </a:lnTo>
                  <a:lnTo>
                    <a:pt x="203200" y="0"/>
                  </a:lnTo>
                  <a:close/>
                </a:path>
              </a:pathLst>
            </a:custGeom>
            <a:solidFill>
              <a:srgbClr val="518EF8"/>
            </a:solidFill>
          </p:spPr>
          <p:txBody>
            <a:bodyPr/>
            <a:lstStyle/>
            <a:p>
              <a:endParaRPr lang="en-IN"/>
            </a:p>
          </p:txBody>
        </p:sp>
        <p:sp>
          <p:nvSpPr>
            <p:cNvPr id="13" name="TextBox 13"/>
            <p:cNvSpPr txBox="1"/>
            <p:nvPr/>
          </p:nvSpPr>
          <p:spPr>
            <a:xfrm>
              <a:off x="101600" y="-57150"/>
              <a:ext cx="751717" cy="588286"/>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14" name="Freeform 14"/>
          <p:cNvSpPr/>
          <p:nvPr/>
        </p:nvSpPr>
        <p:spPr>
          <a:xfrm rot="5400000">
            <a:off x="13853168" y="1400795"/>
            <a:ext cx="587421" cy="5586984"/>
          </a:xfrm>
          <a:custGeom>
            <a:avLst/>
            <a:gdLst/>
            <a:ahLst/>
            <a:cxnLst/>
            <a:rect l="l" t="t" r="r" b="b"/>
            <a:pathLst>
              <a:path w="587421" h="5586984">
                <a:moveTo>
                  <a:pt x="0" y="0"/>
                </a:moveTo>
                <a:lnTo>
                  <a:pt x="587421" y="0"/>
                </a:lnTo>
                <a:lnTo>
                  <a:pt x="587421" y="5586983"/>
                </a:lnTo>
                <a:lnTo>
                  <a:pt x="0" y="5586983"/>
                </a:lnTo>
                <a:lnTo>
                  <a:pt x="0" y="0"/>
                </a:lnTo>
                <a:close/>
              </a:path>
            </a:pathLst>
          </a:custGeom>
          <a:blipFill>
            <a:blip r:embed="rId3"/>
            <a:stretch>
              <a:fillRect l="-275253"/>
            </a:stretch>
          </a:blipFill>
        </p:spPr>
        <p:txBody>
          <a:bodyPr/>
          <a:lstStyle/>
          <a:p>
            <a:endParaRPr lang="en-IN"/>
          </a:p>
        </p:txBody>
      </p:sp>
      <p:grpSp>
        <p:nvGrpSpPr>
          <p:cNvPr id="15" name="Group 15"/>
          <p:cNvGrpSpPr/>
          <p:nvPr/>
        </p:nvGrpSpPr>
        <p:grpSpPr>
          <a:xfrm>
            <a:off x="9583752" y="4484385"/>
            <a:ext cx="1864156" cy="1036864"/>
            <a:chOff x="0" y="0"/>
            <a:chExt cx="954917" cy="531136"/>
          </a:xfrm>
        </p:grpSpPr>
        <p:sp>
          <p:nvSpPr>
            <p:cNvPr id="16" name="Freeform 16"/>
            <p:cNvSpPr/>
            <p:nvPr/>
          </p:nvSpPr>
          <p:spPr>
            <a:xfrm>
              <a:off x="0" y="0"/>
              <a:ext cx="954917" cy="531136"/>
            </a:xfrm>
            <a:custGeom>
              <a:avLst/>
              <a:gdLst/>
              <a:ahLst/>
              <a:cxnLst/>
              <a:rect l="l" t="t" r="r" b="b"/>
              <a:pathLst>
                <a:path w="954917" h="531136">
                  <a:moveTo>
                    <a:pt x="203200" y="0"/>
                  </a:moveTo>
                  <a:lnTo>
                    <a:pt x="954917" y="0"/>
                  </a:lnTo>
                  <a:lnTo>
                    <a:pt x="751717" y="531136"/>
                  </a:lnTo>
                  <a:lnTo>
                    <a:pt x="0" y="531136"/>
                  </a:lnTo>
                  <a:lnTo>
                    <a:pt x="203200" y="0"/>
                  </a:lnTo>
                  <a:close/>
                </a:path>
              </a:pathLst>
            </a:custGeom>
            <a:solidFill>
              <a:srgbClr val="00CCBC"/>
            </a:solidFill>
          </p:spPr>
          <p:txBody>
            <a:bodyPr/>
            <a:lstStyle/>
            <a:p>
              <a:endParaRPr lang="en-IN"/>
            </a:p>
          </p:txBody>
        </p:sp>
        <p:sp>
          <p:nvSpPr>
            <p:cNvPr id="17" name="TextBox 17"/>
            <p:cNvSpPr txBox="1"/>
            <p:nvPr/>
          </p:nvSpPr>
          <p:spPr>
            <a:xfrm>
              <a:off x="101600" y="-57150"/>
              <a:ext cx="751717"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8" name="Group 18"/>
          <p:cNvGrpSpPr/>
          <p:nvPr/>
        </p:nvGrpSpPr>
        <p:grpSpPr>
          <a:xfrm>
            <a:off x="3880383" y="2735018"/>
            <a:ext cx="793360" cy="1036864"/>
            <a:chOff x="0" y="0"/>
            <a:chExt cx="406400" cy="531136"/>
          </a:xfrm>
        </p:grpSpPr>
        <p:sp>
          <p:nvSpPr>
            <p:cNvPr id="19" name="Freeform 19"/>
            <p:cNvSpPr/>
            <p:nvPr/>
          </p:nvSpPr>
          <p:spPr>
            <a:xfrm>
              <a:off x="0" y="0"/>
              <a:ext cx="406400" cy="531136"/>
            </a:xfrm>
            <a:custGeom>
              <a:avLst/>
              <a:gdLst/>
              <a:ahLst/>
              <a:cxnLst/>
              <a:rect l="l" t="t" r="r" b="b"/>
              <a:pathLst>
                <a:path w="406400" h="531136">
                  <a:moveTo>
                    <a:pt x="203200" y="0"/>
                  </a:moveTo>
                  <a:lnTo>
                    <a:pt x="406400" y="0"/>
                  </a:lnTo>
                  <a:lnTo>
                    <a:pt x="203200" y="531136"/>
                  </a:lnTo>
                  <a:lnTo>
                    <a:pt x="0" y="531136"/>
                  </a:lnTo>
                  <a:lnTo>
                    <a:pt x="203200" y="0"/>
                  </a:lnTo>
                  <a:close/>
                </a:path>
              </a:pathLst>
            </a:custGeom>
            <a:solidFill>
              <a:srgbClr val="000000">
                <a:alpha val="13725"/>
              </a:srgbClr>
            </a:solidFill>
          </p:spPr>
          <p:txBody>
            <a:bodyPr/>
            <a:lstStyle/>
            <a:p>
              <a:endParaRPr lang="en-IN"/>
            </a:p>
          </p:txBody>
        </p:sp>
        <p:sp>
          <p:nvSpPr>
            <p:cNvPr id="20" name="TextBox 20"/>
            <p:cNvSpPr txBox="1"/>
            <p:nvPr/>
          </p:nvSpPr>
          <p:spPr>
            <a:xfrm>
              <a:off x="101600" y="-57150"/>
              <a:ext cx="203200"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21" name="Group 21"/>
          <p:cNvGrpSpPr/>
          <p:nvPr/>
        </p:nvGrpSpPr>
        <p:grpSpPr>
          <a:xfrm>
            <a:off x="11272064" y="2735018"/>
            <a:ext cx="793360" cy="1036864"/>
            <a:chOff x="0" y="0"/>
            <a:chExt cx="406400" cy="531136"/>
          </a:xfrm>
        </p:grpSpPr>
        <p:sp>
          <p:nvSpPr>
            <p:cNvPr id="22" name="Freeform 22"/>
            <p:cNvSpPr/>
            <p:nvPr/>
          </p:nvSpPr>
          <p:spPr>
            <a:xfrm>
              <a:off x="0" y="0"/>
              <a:ext cx="406400" cy="531136"/>
            </a:xfrm>
            <a:custGeom>
              <a:avLst/>
              <a:gdLst/>
              <a:ahLst/>
              <a:cxnLst/>
              <a:rect l="l" t="t" r="r" b="b"/>
              <a:pathLst>
                <a:path w="406400" h="531136">
                  <a:moveTo>
                    <a:pt x="203200" y="0"/>
                  </a:moveTo>
                  <a:lnTo>
                    <a:pt x="406400" y="0"/>
                  </a:lnTo>
                  <a:lnTo>
                    <a:pt x="203200" y="531136"/>
                  </a:lnTo>
                  <a:lnTo>
                    <a:pt x="0" y="531136"/>
                  </a:lnTo>
                  <a:lnTo>
                    <a:pt x="203200" y="0"/>
                  </a:lnTo>
                  <a:close/>
                </a:path>
              </a:pathLst>
            </a:custGeom>
            <a:solidFill>
              <a:srgbClr val="000000">
                <a:alpha val="13725"/>
              </a:srgbClr>
            </a:solidFill>
          </p:spPr>
          <p:txBody>
            <a:bodyPr/>
            <a:lstStyle/>
            <a:p>
              <a:endParaRPr lang="en-IN"/>
            </a:p>
          </p:txBody>
        </p:sp>
        <p:sp>
          <p:nvSpPr>
            <p:cNvPr id="23" name="TextBox 23"/>
            <p:cNvSpPr txBox="1"/>
            <p:nvPr/>
          </p:nvSpPr>
          <p:spPr>
            <a:xfrm>
              <a:off x="101600" y="-57150"/>
              <a:ext cx="203200"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24" name="Group 24"/>
          <p:cNvGrpSpPr/>
          <p:nvPr/>
        </p:nvGrpSpPr>
        <p:grpSpPr>
          <a:xfrm>
            <a:off x="3242924" y="4484385"/>
            <a:ext cx="793360" cy="1036864"/>
            <a:chOff x="0" y="0"/>
            <a:chExt cx="406400" cy="531136"/>
          </a:xfrm>
        </p:grpSpPr>
        <p:sp>
          <p:nvSpPr>
            <p:cNvPr id="25" name="Freeform 25"/>
            <p:cNvSpPr/>
            <p:nvPr/>
          </p:nvSpPr>
          <p:spPr>
            <a:xfrm>
              <a:off x="0" y="0"/>
              <a:ext cx="406400" cy="531136"/>
            </a:xfrm>
            <a:custGeom>
              <a:avLst/>
              <a:gdLst/>
              <a:ahLst/>
              <a:cxnLst/>
              <a:rect l="l" t="t" r="r" b="b"/>
              <a:pathLst>
                <a:path w="406400" h="531136">
                  <a:moveTo>
                    <a:pt x="203200" y="0"/>
                  </a:moveTo>
                  <a:lnTo>
                    <a:pt x="406400" y="0"/>
                  </a:lnTo>
                  <a:lnTo>
                    <a:pt x="203200" y="531136"/>
                  </a:lnTo>
                  <a:lnTo>
                    <a:pt x="0" y="531136"/>
                  </a:lnTo>
                  <a:lnTo>
                    <a:pt x="203200" y="0"/>
                  </a:lnTo>
                  <a:close/>
                </a:path>
              </a:pathLst>
            </a:custGeom>
            <a:solidFill>
              <a:srgbClr val="000000">
                <a:alpha val="13725"/>
              </a:srgbClr>
            </a:solidFill>
          </p:spPr>
          <p:txBody>
            <a:bodyPr/>
            <a:lstStyle/>
            <a:p>
              <a:endParaRPr lang="en-IN"/>
            </a:p>
          </p:txBody>
        </p:sp>
        <p:sp>
          <p:nvSpPr>
            <p:cNvPr id="26" name="TextBox 26"/>
            <p:cNvSpPr txBox="1"/>
            <p:nvPr/>
          </p:nvSpPr>
          <p:spPr>
            <a:xfrm>
              <a:off x="101600" y="-57150"/>
              <a:ext cx="203200"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27" name="Group 27"/>
          <p:cNvGrpSpPr/>
          <p:nvPr/>
        </p:nvGrpSpPr>
        <p:grpSpPr>
          <a:xfrm>
            <a:off x="10634606" y="4484385"/>
            <a:ext cx="793360" cy="1036864"/>
            <a:chOff x="0" y="0"/>
            <a:chExt cx="406400" cy="531136"/>
          </a:xfrm>
        </p:grpSpPr>
        <p:sp>
          <p:nvSpPr>
            <p:cNvPr id="28" name="Freeform 28"/>
            <p:cNvSpPr/>
            <p:nvPr/>
          </p:nvSpPr>
          <p:spPr>
            <a:xfrm>
              <a:off x="0" y="0"/>
              <a:ext cx="406400" cy="531136"/>
            </a:xfrm>
            <a:custGeom>
              <a:avLst/>
              <a:gdLst/>
              <a:ahLst/>
              <a:cxnLst/>
              <a:rect l="l" t="t" r="r" b="b"/>
              <a:pathLst>
                <a:path w="406400" h="531136">
                  <a:moveTo>
                    <a:pt x="203200" y="0"/>
                  </a:moveTo>
                  <a:lnTo>
                    <a:pt x="406400" y="0"/>
                  </a:lnTo>
                  <a:lnTo>
                    <a:pt x="203200" y="531136"/>
                  </a:lnTo>
                  <a:lnTo>
                    <a:pt x="0" y="531136"/>
                  </a:lnTo>
                  <a:lnTo>
                    <a:pt x="203200" y="0"/>
                  </a:lnTo>
                  <a:close/>
                </a:path>
              </a:pathLst>
            </a:custGeom>
            <a:solidFill>
              <a:srgbClr val="000000">
                <a:alpha val="13725"/>
              </a:srgbClr>
            </a:solidFill>
          </p:spPr>
          <p:txBody>
            <a:bodyPr/>
            <a:lstStyle/>
            <a:p>
              <a:endParaRPr lang="en-IN"/>
            </a:p>
          </p:txBody>
        </p:sp>
        <p:sp>
          <p:nvSpPr>
            <p:cNvPr id="29" name="TextBox 29"/>
            <p:cNvSpPr txBox="1"/>
            <p:nvPr/>
          </p:nvSpPr>
          <p:spPr>
            <a:xfrm>
              <a:off x="101600" y="-57150"/>
              <a:ext cx="203200"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30" name="Group 30"/>
          <p:cNvGrpSpPr/>
          <p:nvPr/>
        </p:nvGrpSpPr>
        <p:grpSpPr>
          <a:xfrm>
            <a:off x="3997052" y="2506993"/>
            <a:ext cx="6075459" cy="1492915"/>
            <a:chOff x="0" y="0"/>
            <a:chExt cx="2515719" cy="618184"/>
          </a:xfrm>
        </p:grpSpPr>
        <p:sp>
          <p:nvSpPr>
            <p:cNvPr id="31" name="Freeform 31"/>
            <p:cNvSpPr/>
            <p:nvPr/>
          </p:nvSpPr>
          <p:spPr>
            <a:xfrm>
              <a:off x="0" y="0"/>
              <a:ext cx="2515719" cy="618184"/>
            </a:xfrm>
            <a:custGeom>
              <a:avLst/>
              <a:gdLst/>
              <a:ahLst/>
              <a:cxnLst/>
              <a:rect l="l" t="t" r="r" b="b"/>
              <a:pathLst>
                <a:path w="2515719" h="618184">
                  <a:moveTo>
                    <a:pt x="203200" y="0"/>
                  </a:moveTo>
                  <a:lnTo>
                    <a:pt x="2515719" y="0"/>
                  </a:lnTo>
                  <a:lnTo>
                    <a:pt x="2312519" y="618184"/>
                  </a:lnTo>
                  <a:lnTo>
                    <a:pt x="0" y="618184"/>
                  </a:lnTo>
                  <a:lnTo>
                    <a:pt x="203200" y="0"/>
                  </a:lnTo>
                  <a:close/>
                </a:path>
              </a:pathLst>
            </a:custGeom>
            <a:solidFill>
              <a:srgbClr val="1B2748"/>
            </a:solidFill>
          </p:spPr>
          <p:txBody>
            <a:bodyPr/>
            <a:lstStyle/>
            <a:p>
              <a:endParaRPr lang="en-IN"/>
            </a:p>
          </p:txBody>
        </p:sp>
        <p:sp>
          <p:nvSpPr>
            <p:cNvPr id="32" name="TextBox 32"/>
            <p:cNvSpPr txBox="1"/>
            <p:nvPr/>
          </p:nvSpPr>
          <p:spPr>
            <a:xfrm>
              <a:off x="101600" y="-57150"/>
              <a:ext cx="2312519" cy="675334"/>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1353386" y="2506993"/>
            <a:ext cx="6075459" cy="1492915"/>
            <a:chOff x="0" y="0"/>
            <a:chExt cx="2515719" cy="618184"/>
          </a:xfrm>
        </p:grpSpPr>
        <p:sp>
          <p:nvSpPr>
            <p:cNvPr id="34" name="Freeform 34"/>
            <p:cNvSpPr/>
            <p:nvPr/>
          </p:nvSpPr>
          <p:spPr>
            <a:xfrm>
              <a:off x="0" y="0"/>
              <a:ext cx="2515719" cy="618184"/>
            </a:xfrm>
            <a:custGeom>
              <a:avLst/>
              <a:gdLst/>
              <a:ahLst/>
              <a:cxnLst/>
              <a:rect l="l" t="t" r="r" b="b"/>
              <a:pathLst>
                <a:path w="2515719" h="618184">
                  <a:moveTo>
                    <a:pt x="203200" y="0"/>
                  </a:moveTo>
                  <a:lnTo>
                    <a:pt x="2515719" y="0"/>
                  </a:lnTo>
                  <a:lnTo>
                    <a:pt x="2312519" y="618184"/>
                  </a:lnTo>
                  <a:lnTo>
                    <a:pt x="0" y="618184"/>
                  </a:lnTo>
                  <a:lnTo>
                    <a:pt x="203200" y="0"/>
                  </a:lnTo>
                  <a:close/>
                </a:path>
              </a:pathLst>
            </a:custGeom>
            <a:solidFill>
              <a:srgbClr val="1B2748"/>
            </a:solidFill>
          </p:spPr>
          <p:txBody>
            <a:bodyPr/>
            <a:lstStyle/>
            <a:p>
              <a:endParaRPr lang="en-IN"/>
            </a:p>
          </p:txBody>
        </p:sp>
        <p:sp>
          <p:nvSpPr>
            <p:cNvPr id="35" name="TextBox 35"/>
            <p:cNvSpPr txBox="1"/>
            <p:nvPr/>
          </p:nvSpPr>
          <p:spPr>
            <a:xfrm>
              <a:off x="101600" y="-57150"/>
              <a:ext cx="2312519" cy="675334"/>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3359593" y="4256360"/>
            <a:ext cx="6075459" cy="1492915"/>
            <a:chOff x="0" y="0"/>
            <a:chExt cx="2515719" cy="618184"/>
          </a:xfrm>
        </p:grpSpPr>
        <p:sp>
          <p:nvSpPr>
            <p:cNvPr id="37" name="Freeform 37"/>
            <p:cNvSpPr/>
            <p:nvPr/>
          </p:nvSpPr>
          <p:spPr>
            <a:xfrm>
              <a:off x="0" y="0"/>
              <a:ext cx="2515719" cy="618184"/>
            </a:xfrm>
            <a:custGeom>
              <a:avLst/>
              <a:gdLst/>
              <a:ahLst/>
              <a:cxnLst/>
              <a:rect l="l" t="t" r="r" b="b"/>
              <a:pathLst>
                <a:path w="2515719" h="618184">
                  <a:moveTo>
                    <a:pt x="203200" y="0"/>
                  </a:moveTo>
                  <a:lnTo>
                    <a:pt x="2515719" y="0"/>
                  </a:lnTo>
                  <a:lnTo>
                    <a:pt x="2312519" y="618184"/>
                  </a:lnTo>
                  <a:lnTo>
                    <a:pt x="0" y="618184"/>
                  </a:lnTo>
                  <a:lnTo>
                    <a:pt x="203200" y="0"/>
                  </a:lnTo>
                  <a:close/>
                </a:path>
              </a:pathLst>
            </a:custGeom>
            <a:solidFill>
              <a:srgbClr val="1B2748"/>
            </a:solidFill>
          </p:spPr>
          <p:txBody>
            <a:bodyPr/>
            <a:lstStyle/>
            <a:p>
              <a:endParaRPr lang="en-IN"/>
            </a:p>
          </p:txBody>
        </p:sp>
        <p:sp>
          <p:nvSpPr>
            <p:cNvPr id="38" name="TextBox 38"/>
            <p:cNvSpPr txBox="1"/>
            <p:nvPr/>
          </p:nvSpPr>
          <p:spPr>
            <a:xfrm>
              <a:off x="101600" y="-57150"/>
              <a:ext cx="2312519" cy="675334"/>
            </a:xfrm>
            <a:prstGeom prst="rect">
              <a:avLst/>
            </a:prstGeom>
          </p:spPr>
          <p:txBody>
            <a:bodyPr lIns="50800" tIns="50800" rIns="50800" bIns="50800" rtlCol="0" anchor="ctr"/>
            <a:lstStyle/>
            <a:p>
              <a:pPr algn="ctr">
                <a:lnSpc>
                  <a:spcPts val="3359"/>
                </a:lnSpc>
              </a:pPr>
              <a:endParaRPr/>
            </a:p>
          </p:txBody>
        </p:sp>
      </p:grpSp>
      <p:sp>
        <p:nvSpPr>
          <p:cNvPr id="39" name="Freeform 39"/>
          <p:cNvSpPr/>
          <p:nvPr/>
        </p:nvSpPr>
        <p:spPr>
          <a:xfrm rot="5400000">
            <a:off x="13215710" y="3119867"/>
            <a:ext cx="587421" cy="5586984"/>
          </a:xfrm>
          <a:custGeom>
            <a:avLst/>
            <a:gdLst/>
            <a:ahLst/>
            <a:cxnLst/>
            <a:rect l="l" t="t" r="r" b="b"/>
            <a:pathLst>
              <a:path w="587421" h="5586984">
                <a:moveTo>
                  <a:pt x="0" y="0"/>
                </a:moveTo>
                <a:lnTo>
                  <a:pt x="587420" y="0"/>
                </a:lnTo>
                <a:lnTo>
                  <a:pt x="587420" y="5586983"/>
                </a:lnTo>
                <a:lnTo>
                  <a:pt x="0" y="5586983"/>
                </a:lnTo>
                <a:lnTo>
                  <a:pt x="0" y="0"/>
                </a:lnTo>
                <a:close/>
              </a:path>
            </a:pathLst>
          </a:custGeom>
          <a:blipFill>
            <a:blip r:embed="rId3"/>
            <a:stretch>
              <a:fillRect l="-275253"/>
            </a:stretch>
          </a:blipFill>
        </p:spPr>
        <p:txBody>
          <a:bodyPr/>
          <a:lstStyle/>
          <a:p>
            <a:endParaRPr lang="en-IN"/>
          </a:p>
        </p:txBody>
      </p:sp>
      <p:sp>
        <p:nvSpPr>
          <p:cNvPr id="40" name="Freeform 40"/>
          <p:cNvSpPr/>
          <p:nvPr/>
        </p:nvSpPr>
        <p:spPr>
          <a:xfrm rot="5400000">
            <a:off x="12578251" y="4838939"/>
            <a:ext cx="587421" cy="5586984"/>
          </a:xfrm>
          <a:custGeom>
            <a:avLst/>
            <a:gdLst/>
            <a:ahLst/>
            <a:cxnLst/>
            <a:rect l="l" t="t" r="r" b="b"/>
            <a:pathLst>
              <a:path w="587421" h="5586984">
                <a:moveTo>
                  <a:pt x="0" y="0"/>
                </a:moveTo>
                <a:lnTo>
                  <a:pt x="587421" y="0"/>
                </a:lnTo>
                <a:lnTo>
                  <a:pt x="587421" y="5586983"/>
                </a:lnTo>
                <a:lnTo>
                  <a:pt x="0" y="5586983"/>
                </a:lnTo>
                <a:lnTo>
                  <a:pt x="0" y="0"/>
                </a:lnTo>
                <a:close/>
              </a:path>
            </a:pathLst>
          </a:custGeom>
          <a:blipFill>
            <a:blip r:embed="rId3"/>
            <a:stretch>
              <a:fillRect l="-275253"/>
            </a:stretch>
          </a:blipFill>
        </p:spPr>
        <p:txBody>
          <a:bodyPr/>
          <a:lstStyle/>
          <a:p>
            <a:endParaRPr lang="en-IN"/>
          </a:p>
        </p:txBody>
      </p:sp>
      <p:sp>
        <p:nvSpPr>
          <p:cNvPr id="41" name="Freeform 41"/>
          <p:cNvSpPr/>
          <p:nvPr/>
        </p:nvSpPr>
        <p:spPr>
          <a:xfrm rot="5400000">
            <a:off x="11940793" y="6558011"/>
            <a:ext cx="587421" cy="5586984"/>
          </a:xfrm>
          <a:custGeom>
            <a:avLst/>
            <a:gdLst/>
            <a:ahLst/>
            <a:cxnLst/>
            <a:rect l="l" t="t" r="r" b="b"/>
            <a:pathLst>
              <a:path w="587421" h="5586984">
                <a:moveTo>
                  <a:pt x="0" y="0"/>
                </a:moveTo>
                <a:lnTo>
                  <a:pt x="587420" y="0"/>
                </a:lnTo>
                <a:lnTo>
                  <a:pt x="587420" y="5586983"/>
                </a:lnTo>
                <a:lnTo>
                  <a:pt x="0" y="5586983"/>
                </a:lnTo>
                <a:lnTo>
                  <a:pt x="0" y="0"/>
                </a:lnTo>
                <a:close/>
              </a:path>
            </a:pathLst>
          </a:custGeom>
          <a:blipFill>
            <a:blip r:embed="rId3"/>
            <a:stretch>
              <a:fillRect l="-275253"/>
            </a:stretch>
          </a:blipFill>
        </p:spPr>
        <p:txBody>
          <a:bodyPr/>
          <a:lstStyle/>
          <a:p>
            <a:endParaRPr lang="en-IN"/>
          </a:p>
        </p:txBody>
      </p:sp>
      <p:sp>
        <p:nvSpPr>
          <p:cNvPr id="42" name="Freeform 42"/>
          <p:cNvSpPr/>
          <p:nvPr/>
        </p:nvSpPr>
        <p:spPr>
          <a:xfrm rot="5400000">
            <a:off x="4584458" y="6558011"/>
            <a:ext cx="587421" cy="5586984"/>
          </a:xfrm>
          <a:custGeom>
            <a:avLst/>
            <a:gdLst/>
            <a:ahLst/>
            <a:cxnLst/>
            <a:rect l="l" t="t" r="r" b="b"/>
            <a:pathLst>
              <a:path w="587421" h="5586984">
                <a:moveTo>
                  <a:pt x="0" y="0"/>
                </a:moveTo>
                <a:lnTo>
                  <a:pt x="587421" y="0"/>
                </a:lnTo>
                <a:lnTo>
                  <a:pt x="587421" y="5586983"/>
                </a:lnTo>
                <a:lnTo>
                  <a:pt x="0" y="5586983"/>
                </a:lnTo>
                <a:lnTo>
                  <a:pt x="0" y="0"/>
                </a:lnTo>
                <a:close/>
              </a:path>
            </a:pathLst>
          </a:custGeom>
          <a:blipFill>
            <a:blip r:embed="rId3"/>
            <a:stretch>
              <a:fillRect l="-275253"/>
            </a:stretch>
          </a:blipFill>
        </p:spPr>
        <p:txBody>
          <a:bodyPr/>
          <a:lstStyle/>
          <a:p>
            <a:endParaRPr lang="en-IN"/>
          </a:p>
        </p:txBody>
      </p:sp>
      <p:sp>
        <p:nvSpPr>
          <p:cNvPr id="43" name="Freeform 43"/>
          <p:cNvSpPr/>
          <p:nvPr/>
        </p:nvSpPr>
        <p:spPr>
          <a:xfrm rot="5400000">
            <a:off x="5238921" y="4838939"/>
            <a:ext cx="587421" cy="5586984"/>
          </a:xfrm>
          <a:custGeom>
            <a:avLst/>
            <a:gdLst/>
            <a:ahLst/>
            <a:cxnLst/>
            <a:rect l="l" t="t" r="r" b="b"/>
            <a:pathLst>
              <a:path w="587421" h="5586984">
                <a:moveTo>
                  <a:pt x="0" y="0"/>
                </a:moveTo>
                <a:lnTo>
                  <a:pt x="587420" y="0"/>
                </a:lnTo>
                <a:lnTo>
                  <a:pt x="587420" y="5586983"/>
                </a:lnTo>
                <a:lnTo>
                  <a:pt x="0" y="5586983"/>
                </a:lnTo>
                <a:lnTo>
                  <a:pt x="0" y="0"/>
                </a:lnTo>
                <a:close/>
              </a:path>
            </a:pathLst>
          </a:custGeom>
          <a:blipFill>
            <a:blip r:embed="rId3"/>
            <a:stretch>
              <a:fillRect l="-275253"/>
            </a:stretch>
          </a:blipFill>
        </p:spPr>
        <p:txBody>
          <a:bodyPr/>
          <a:lstStyle/>
          <a:p>
            <a:endParaRPr lang="en-IN"/>
          </a:p>
        </p:txBody>
      </p:sp>
      <p:grpSp>
        <p:nvGrpSpPr>
          <p:cNvPr id="44" name="Group 44"/>
          <p:cNvGrpSpPr/>
          <p:nvPr/>
        </p:nvGrpSpPr>
        <p:grpSpPr>
          <a:xfrm>
            <a:off x="10715928" y="4256360"/>
            <a:ext cx="6075459" cy="1492915"/>
            <a:chOff x="0" y="0"/>
            <a:chExt cx="2515719" cy="618184"/>
          </a:xfrm>
        </p:grpSpPr>
        <p:sp>
          <p:nvSpPr>
            <p:cNvPr id="45" name="Freeform 45"/>
            <p:cNvSpPr/>
            <p:nvPr/>
          </p:nvSpPr>
          <p:spPr>
            <a:xfrm>
              <a:off x="0" y="0"/>
              <a:ext cx="2515719" cy="618184"/>
            </a:xfrm>
            <a:custGeom>
              <a:avLst/>
              <a:gdLst/>
              <a:ahLst/>
              <a:cxnLst/>
              <a:rect l="l" t="t" r="r" b="b"/>
              <a:pathLst>
                <a:path w="2515719" h="618184">
                  <a:moveTo>
                    <a:pt x="203200" y="0"/>
                  </a:moveTo>
                  <a:lnTo>
                    <a:pt x="2515719" y="0"/>
                  </a:lnTo>
                  <a:lnTo>
                    <a:pt x="2312519" y="618184"/>
                  </a:lnTo>
                  <a:lnTo>
                    <a:pt x="0" y="618184"/>
                  </a:lnTo>
                  <a:lnTo>
                    <a:pt x="203200" y="0"/>
                  </a:lnTo>
                  <a:close/>
                </a:path>
              </a:pathLst>
            </a:custGeom>
            <a:solidFill>
              <a:srgbClr val="1B2748"/>
            </a:solidFill>
          </p:spPr>
          <p:txBody>
            <a:bodyPr/>
            <a:lstStyle/>
            <a:p>
              <a:endParaRPr lang="en-IN"/>
            </a:p>
          </p:txBody>
        </p:sp>
        <p:sp>
          <p:nvSpPr>
            <p:cNvPr id="46" name="TextBox 46"/>
            <p:cNvSpPr txBox="1"/>
            <p:nvPr/>
          </p:nvSpPr>
          <p:spPr>
            <a:xfrm>
              <a:off x="101600" y="-57150"/>
              <a:ext cx="2312519" cy="675334"/>
            </a:xfrm>
            <a:prstGeom prst="rect">
              <a:avLst/>
            </a:prstGeom>
          </p:spPr>
          <p:txBody>
            <a:bodyPr lIns="50800" tIns="50800" rIns="50800" bIns="50800" rtlCol="0" anchor="ctr"/>
            <a:lstStyle/>
            <a:p>
              <a:pPr algn="ctr">
                <a:lnSpc>
                  <a:spcPts val="3359"/>
                </a:lnSpc>
              </a:pPr>
              <a:endParaRPr/>
            </a:p>
          </p:txBody>
        </p:sp>
      </p:grpSp>
      <p:grpSp>
        <p:nvGrpSpPr>
          <p:cNvPr id="47" name="Group 47"/>
          <p:cNvGrpSpPr/>
          <p:nvPr/>
        </p:nvGrpSpPr>
        <p:grpSpPr>
          <a:xfrm>
            <a:off x="1589958" y="6233752"/>
            <a:ext cx="1864156" cy="1036864"/>
            <a:chOff x="0" y="0"/>
            <a:chExt cx="954917" cy="531136"/>
          </a:xfrm>
        </p:grpSpPr>
        <p:sp>
          <p:nvSpPr>
            <p:cNvPr id="48" name="Freeform 48"/>
            <p:cNvSpPr/>
            <p:nvPr/>
          </p:nvSpPr>
          <p:spPr>
            <a:xfrm>
              <a:off x="0" y="0"/>
              <a:ext cx="954917" cy="531136"/>
            </a:xfrm>
            <a:custGeom>
              <a:avLst/>
              <a:gdLst/>
              <a:ahLst/>
              <a:cxnLst/>
              <a:rect l="l" t="t" r="r" b="b"/>
              <a:pathLst>
                <a:path w="954917" h="531136">
                  <a:moveTo>
                    <a:pt x="203200" y="0"/>
                  </a:moveTo>
                  <a:lnTo>
                    <a:pt x="954917" y="0"/>
                  </a:lnTo>
                  <a:lnTo>
                    <a:pt x="751717" y="531136"/>
                  </a:lnTo>
                  <a:lnTo>
                    <a:pt x="0" y="531136"/>
                  </a:lnTo>
                  <a:lnTo>
                    <a:pt x="203200" y="0"/>
                  </a:lnTo>
                  <a:close/>
                </a:path>
              </a:pathLst>
            </a:custGeom>
            <a:solidFill>
              <a:srgbClr val="00A1F8"/>
            </a:solidFill>
          </p:spPr>
          <p:txBody>
            <a:bodyPr/>
            <a:lstStyle/>
            <a:p>
              <a:endParaRPr lang="en-IN"/>
            </a:p>
          </p:txBody>
        </p:sp>
        <p:sp>
          <p:nvSpPr>
            <p:cNvPr id="49" name="TextBox 49"/>
            <p:cNvSpPr txBox="1"/>
            <p:nvPr/>
          </p:nvSpPr>
          <p:spPr>
            <a:xfrm>
              <a:off x="101600" y="-57150"/>
              <a:ext cx="751717"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50" name="Group 50"/>
          <p:cNvGrpSpPr/>
          <p:nvPr/>
        </p:nvGrpSpPr>
        <p:grpSpPr>
          <a:xfrm>
            <a:off x="8946293" y="6233752"/>
            <a:ext cx="1864156" cy="1036864"/>
            <a:chOff x="0" y="0"/>
            <a:chExt cx="954917" cy="531136"/>
          </a:xfrm>
        </p:grpSpPr>
        <p:sp>
          <p:nvSpPr>
            <p:cNvPr id="51" name="Freeform 51"/>
            <p:cNvSpPr/>
            <p:nvPr/>
          </p:nvSpPr>
          <p:spPr>
            <a:xfrm>
              <a:off x="0" y="0"/>
              <a:ext cx="954917" cy="531136"/>
            </a:xfrm>
            <a:custGeom>
              <a:avLst/>
              <a:gdLst/>
              <a:ahLst/>
              <a:cxnLst/>
              <a:rect l="l" t="t" r="r" b="b"/>
              <a:pathLst>
                <a:path w="954917" h="531136">
                  <a:moveTo>
                    <a:pt x="203200" y="0"/>
                  </a:moveTo>
                  <a:lnTo>
                    <a:pt x="954917" y="0"/>
                  </a:lnTo>
                  <a:lnTo>
                    <a:pt x="751717" y="531136"/>
                  </a:lnTo>
                  <a:lnTo>
                    <a:pt x="0" y="531136"/>
                  </a:lnTo>
                  <a:lnTo>
                    <a:pt x="203200" y="0"/>
                  </a:lnTo>
                  <a:close/>
                </a:path>
              </a:pathLst>
            </a:custGeom>
            <a:solidFill>
              <a:srgbClr val="00D89D"/>
            </a:solidFill>
          </p:spPr>
          <p:txBody>
            <a:bodyPr/>
            <a:lstStyle/>
            <a:p>
              <a:endParaRPr lang="en-IN"/>
            </a:p>
          </p:txBody>
        </p:sp>
        <p:sp>
          <p:nvSpPr>
            <p:cNvPr id="52" name="TextBox 52"/>
            <p:cNvSpPr txBox="1"/>
            <p:nvPr/>
          </p:nvSpPr>
          <p:spPr>
            <a:xfrm>
              <a:off x="101600" y="-57150"/>
              <a:ext cx="751717"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53" name="Group 53"/>
          <p:cNvGrpSpPr/>
          <p:nvPr/>
        </p:nvGrpSpPr>
        <p:grpSpPr>
          <a:xfrm>
            <a:off x="2605466" y="6233752"/>
            <a:ext cx="793360" cy="1036864"/>
            <a:chOff x="0" y="0"/>
            <a:chExt cx="406400" cy="531136"/>
          </a:xfrm>
        </p:grpSpPr>
        <p:sp>
          <p:nvSpPr>
            <p:cNvPr id="54" name="Freeform 54"/>
            <p:cNvSpPr/>
            <p:nvPr/>
          </p:nvSpPr>
          <p:spPr>
            <a:xfrm>
              <a:off x="0" y="0"/>
              <a:ext cx="406400" cy="531136"/>
            </a:xfrm>
            <a:custGeom>
              <a:avLst/>
              <a:gdLst/>
              <a:ahLst/>
              <a:cxnLst/>
              <a:rect l="l" t="t" r="r" b="b"/>
              <a:pathLst>
                <a:path w="406400" h="531136">
                  <a:moveTo>
                    <a:pt x="203200" y="0"/>
                  </a:moveTo>
                  <a:lnTo>
                    <a:pt x="406400" y="0"/>
                  </a:lnTo>
                  <a:lnTo>
                    <a:pt x="203200" y="531136"/>
                  </a:lnTo>
                  <a:lnTo>
                    <a:pt x="0" y="531136"/>
                  </a:lnTo>
                  <a:lnTo>
                    <a:pt x="203200" y="0"/>
                  </a:lnTo>
                  <a:close/>
                </a:path>
              </a:pathLst>
            </a:custGeom>
            <a:solidFill>
              <a:srgbClr val="000000">
                <a:alpha val="13725"/>
              </a:srgbClr>
            </a:solidFill>
          </p:spPr>
          <p:txBody>
            <a:bodyPr/>
            <a:lstStyle/>
            <a:p>
              <a:endParaRPr lang="en-IN"/>
            </a:p>
          </p:txBody>
        </p:sp>
        <p:sp>
          <p:nvSpPr>
            <p:cNvPr id="55" name="TextBox 55"/>
            <p:cNvSpPr txBox="1"/>
            <p:nvPr/>
          </p:nvSpPr>
          <p:spPr>
            <a:xfrm>
              <a:off x="101600" y="-57150"/>
              <a:ext cx="203200"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56" name="Group 56"/>
          <p:cNvGrpSpPr/>
          <p:nvPr/>
        </p:nvGrpSpPr>
        <p:grpSpPr>
          <a:xfrm>
            <a:off x="9988978" y="6233752"/>
            <a:ext cx="793360" cy="1036864"/>
            <a:chOff x="0" y="0"/>
            <a:chExt cx="406400" cy="531136"/>
          </a:xfrm>
        </p:grpSpPr>
        <p:sp>
          <p:nvSpPr>
            <p:cNvPr id="57" name="Freeform 57"/>
            <p:cNvSpPr/>
            <p:nvPr/>
          </p:nvSpPr>
          <p:spPr>
            <a:xfrm>
              <a:off x="0" y="0"/>
              <a:ext cx="406400" cy="531136"/>
            </a:xfrm>
            <a:custGeom>
              <a:avLst/>
              <a:gdLst/>
              <a:ahLst/>
              <a:cxnLst/>
              <a:rect l="l" t="t" r="r" b="b"/>
              <a:pathLst>
                <a:path w="406400" h="531136">
                  <a:moveTo>
                    <a:pt x="203200" y="0"/>
                  </a:moveTo>
                  <a:lnTo>
                    <a:pt x="406400" y="0"/>
                  </a:lnTo>
                  <a:lnTo>
                    <a:pt x="203200" y="531136"/>
                  </a:lnTo>
                  <a:lnTo>
                    <a:pt x="0" y="531136"/>
                  </a:lnTo>
                  <a:lnTo>
                    <a:pt x="203200" y="0"/>
                  </a:lnTo>
                  <a:close/>
                </a:path>
              </a:pathLst>
            </a:custGeom>
            <a:solidFill>
              <a:srgbClr val="000000">
                <a:alpha val="13725"/>
              </a:srgbClr>
            </a:solidFill>
          </p:spPr>
          <p:txBody>
            <a:bodyPr/>
            <a:lstStyle/>
            <a:p>
              <a:endParaRPr lang="en-IN"/>
            </a:p>
          </p:txBody>
        </p:sp>
        <p:sp>
          <p:nvSpPr>
            <p:cNvPr id="58" name="TextBox 58"/>
            <p:cNvSpPr txBox="1"/>
            <p:nvPr/>
          </p:nvSpPr>
          <p:spPr>
            <a:xfrm>
              <a:off x="101600" y="-57150"/>
              <a:ext cx="203200"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59" name="Group 59"/>
          <p:cNvGrpSpPr/>
          <p:nvPr/>
        </p:nvGrpSpPr>
        <p:grpSpPr>
          <a:xfrm>
            <a:off x="2722135" y="6005727"/>
            <a:ext cx="6075459" cy="1492915"/>
            <a:chOff x="0" y="0"/>
            <a:chExt cx="2515719" cy="618184"/>
          </a:xfrm>
        </p:grpSpPr>
        <p:sp>
          <p:nvSpPr>
            <p:cNvPr id="60" name="Freeform 60"/>
            <p:cNvSpPr/>
            <p:nvPr/>
          </p:nvSpPr>
          <p:spPr>
            <a:xfrm>
              <a:off x="0" y="0"/>
              <a:ext cx="2515719" cy="618184"/>
            </a:xfrm>
            <a:custGeom>
              <a:avLst/>
              <a:gdLst/>
              <a:ahLst/>
              <a:cxnLst/>
              <a:rect l="l" t="t" r="r" b="b"/>
              <a:pathLst>
                <a:path w="2515719" h="618184">
                  <a:moveTo>
                    <a:pt x="203200" y="0"/>
                  </a:moveTo>
                  <a:lnTo>
                    <a:pt x="2515719" y="0"/>
                  </a:lnTo>
                  <a:lnTo>
                    <a:pt x="2312519" y="618184"/>
                  </a:lnTo>
                  <a:lnTo>
                    <a:pt x="0" y="618184"/>
                  </a:lnTo>
                  <a:lnTo>
                    <a:pt x="203200" y="0"/>
                  </a:lnTo>
                  <a:close/>
                </a:path>
              </a:pathLst>
            </a:custGeom>
            <a:solidFill>
              <a:srgbClr val="1B2748"/>
            </a:solidFill>
          </p:spPr>
          <p:txBody>
            <a:bodyPr/>
            <a:lstStyle/>
            <a:p>
              <a:endParaRPr lang="en-IN"/>
            </a:p>
          </p:txBody>
        </p:sp>
        <p:sp>
          <p:nvSpPr>
            <p:cNvPr id="61" name="TextBox 61"/>
            <p:cNvSpPr txBox="1"/>
            <p:nvPr/>
          </p:nvSpPr>
          <p:spPr>
            <a:xfrm>
              <a:off x="101600" y="-57150"/>
              <a:ext cx="2312519" cy="675334"/>
            </a:xfrm>
            <a:prstGeom prst="rect">
              <a:avLst/>
            </a:prstGeom>
          </p:spPr>
          <p:txBody>
            <a:bodyPr lIns="50800" tIns="50800" rIns="50800" bIns="50800" rtlCol="0" anchor="ctr"/>
            <a:lstStyle/>
            <a:p>
              <a:pPr algn="ctr">
                <a:lnSpc>
                  <a:spcPts val="3359"/>
                </a:lnSpc>
              </a:pPr>
              <a:endParaRPr/>
            </a:p>
          </p:txBody>
        </p:sp>
      </p:grpSp>
      <p:grpSp>
        <p:nvGrpSpPr>
          <p:cNvPr id="62" name="Group 62"/>
          <p:cNvGrpSpPr/>
          <p:nvPr/>
        </p:nvGrpSpPr>
        <p:grpSpPr>
          <a:xfrm>
            <a:off x="10078470" y="6005727"/>
            <a:ext cx="6075459" cy="1492915"/>
            <a:chOff x="0" y="0"/>
            <a:chExt cx="2515719" cy="618184"/>
          </a:xfrm>
        </p:grpSpPr>
        <p:sp>
          <p:nvSpPr>
            <p:cNvPr id="63" name="Freeform 63"/>
            <p:cNvSpPr/>
            <p:nvPr/>
          </p:nvSpPr>
          <p:spPr>
            <a:xfrm>
              <a:off x="0" y="0"/>
              <a:ext cx="2515719" cy="618184"/>
            </a:xfrm>
            <a:custGeom>
              <a:avLst/>
              <a:gdLst/>
              <a:ahLst/>
              <a:cxnLst/>
              <a:rect l="l" t="t" r="r" b="b"/>
              <a:pathLst>
                <a:path w="2515719" h="618184">
                  <a:moveTo>
                    <a:pt x="203200" y="0"/>
                  </a:moveTo>
                  <a:lnTo>
                    <a:pt x="2515719" y="0"/>
                  </a:lnTo>
                  <a:lnTo>
                    <a:pt x="2312519" y="618184"/>
                  </a:lnTo>
                  <a:lnTo>
                    <a:pt x="0" y="618184"/>
                  </a:lnTo>
                  <a:lnTo>
                    <a:pt x="203200" y="0"/>
                  </a:lnTo>
                  <a:close/>
                </a:path>
              </a:pathLst>
            </a:custGeom>
            <a:solidFill>
              <a:srgbClr val="1B2748"/>
            </a:solidFill>
          </p:spPr>
          <p:txBody>
            <a:bodyPr/>
            <a:lstStyle/>
            <a:p>
              <a:endParaRPr lang="en-IN"/>
            </a:p>
          </p:txBody>
        </p:sp>
        <p:sp>
          <p:nvSpPr>
            <p:cNvPr id="64" name="TextBox 64"/>
            <p:cNvSpPr txBox="1"/>
            <p:nvPr/>
          </p:nvSpPr>
          <p:spPr>
            <a:xfrm>
              <a:off x="101600" y="-57150"/>
              <a:ext cx="2312519" cy="675334"/>
            </a:xfrm>
            <a:prstGeom prst="rect">
              <a:avLst/>
            </a:prstGeom>
          </p:spPr>
          <p:txBody>
            <a:bodyPr lIns="50800" tIns="50800" rIns="50800" bIns="50800" rtlCol="0" anchor="ctr"/>
            <a:lstStyle/>
            <a:p>
              <a:pPr algn="ctr">
                <a:lnSpc>
                  <a:spcPts val="3359"/>
                </a:lnSpc>
              </a:pPr>
              <a:endParaRPr/>
            </a:p>
          </p:txBody>
        </p:sp>
      </p:grpSp>
      <p:grpSp>
        <p:nvGrpSpPr>
          <p:cNvPr id="65" name="Group 65"/>
          <p:cNvGrpSpPr/>
          <p:nvPr/>
        </p:nvGrpSpPr>
        <p:grpSpPr>
          <a:xfrm>
            <a:off x="952500" y="7983120"/>
            <a:ext cx="1864156" cy="1036864"/>
            <a:chOff x="0" y="0"/>
            <a:chExt cx="954917" cy="531136"/>
          </a:xfrm>
        </p:grpSpPr>
        <p:sp>
          <p:nvSpPr>
            <p:cNvPr id="66" name="Freeform 66"/>
            <p:cNvSpPr/>
            <p:nvPr/>
          </p:nvSpPr>
          <p:spPr>
            <a:xfrm>
              <a:off x="0" y="0"/>
              <a:ext cx="954917" cy="531136"/>
            </a:xfrm>
            <a:custGeom>
              <a:avLst/>
              <a:gdLst/>
              <a:ahLst/>
              <a:cxnLst/>
              <a:rect l="l" t="t" r="r" b="b"/>
              <a:pathLst>
                <a:path w="954917" h="531136">
                  <a:moveTo>
                    <a:pt x="203200" y="0"/>
                  </a:moveTo>
                  <a:lnTo>
                    <a:pt x="954917" y="0"/>
                  </a:lnTo>
                  <a:lnTo>
                    <a:pt x="751717" y="531136"/>
                  </a:lnTo>
                  <a:lnTo>
                    <a:pt x="0" y="531136"/>
                  </a:lnTo>
                  <a:lnTo>
                    <a:pt x="203200" y="0"/>
                  </a:lnTo>
                  <a:close/>
                </a:path>
              </a:pathLst>
            </a:custGeom>
            <a:solidFill>
              <a:srgbClr val="00B2E4"/>
            </a:solidFill>
          </p:spPr>
          <p:txBody>
            <a:bodyPr/>
            <a:lstStyle/>
            <a:p>
              <a:endParaRPr lang="en-IN"/>
            </a:p>
          </p:txBody>
        </p:sp>
        <p:sp>
          <p:nvSpPr>
            <p:cNvPr id="67" name="TextBox 67"/>
            <p:cNvSpPr txBox="1"/>
            <p:nvPr/>
          </p:nvSpPr>
          <p:spPr>
            <a:xfrm>
              <a:off x="101600" y="-57150"/>
              <a:ext cx="751717"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68" name="Group 68"/>
          <p:cNvGrpSpPr/>
          <p:nvPr/>
        </p:nvGrpSpPr>
        <p:grpSpPr>
          <a:xfrm>
            <a:off x="8308835" y="7983120"/>
            <a:ext cx="1864156" cy="1036864"/>
            <a:chOff x="0" y="0"/>
            <a:chExt cx="954917" cy="531136"/>
          </a:xfrm>
        </p:grpSpPr>
        <p:sp>
          <p:nvSpPr>
            <p:cNvPr id="69" name="Freeform 69"/>
            <p:cNvSpPr/>
            <p:nvPr/>
          </p:nvSpPr>
          <p:spPr>
            <a:xfrm>
              <a:off x="0" y="0"/>
              <a:ext cx="954917" cy="531136"/>
            </a:xfrm>
            <a:custGeom>
              <a:avLst/>
              <a:gdLst/>
              <a:ahLst/>
              <a:cxnLst/>
              <a:rect l="l" t="t" r="r" b="b"/>
              <a:pathLst>
                <a:path w="954917" h="531136">
                  <a:moveTo>
                    <a:pt x="203200" y="0"/>
                  </a:moveTo>
                  <a:lnTo>
                    <a:pt x="954917" y="0"/>
                  </a:lnTo>
                  <a:lnTo>
                    <a:pt x="751717" y="531136"/>
                  </a:lnTo>
                  <a:lnTo>
                    <a:pt x="0" y="531136"/>
                  </a:lnTo>
                  <a:lnTo>
                    <a:pt x="203200" y="0"/>
                  </a:lnTo>
                  <a:close/>
                </a:path>
              </a:pathLst>
            </a:custGeom>
            <a:solidFill>
              <a:srgbClr val="5CDB77"/>
            </a:solidFill>
          </p:spPr>
          <p:txBody>
            <a:bodyPr/>
            <a:lstStyle/>
            <a:p>
              <a:endParaRPr lang="en-IN"/>
            </a:p>
          </p:txBody>
        </p:sp>
        <p:sp>
          <p:nvSpPr>
            <p:cNvPr id="70" name="TextBox 70"/>
            <p:cNvSpPr txBox="1"/>
            <p:nvPr/>
          </p:nvSpPr>
          <p:spPr>
            <a:xfrm>
              <a:off x="101600" y="-57150"/>
              <a:ext cx="751717"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71" name="Group 71"/>
          <p:cNvGrpSpPr/>
          <p:nvPr/>
        </p:nvGrpSpPr>
        <p:grpSpPr>
          <a:xfrm>
            <a:off x="1968008" y="7983120"/>
            <a:ext cx="793360" cy="1036864"/>
            <a:chOff x="0" y="0"/>
            <a:chExt cx="406400" cy="531136"/>
          </a:xfrm>
        </p:grpSpPr>
        <p:sp>
          <p:nvSpPr>
            <p:cNvPr id="72" name="Freeform 72"/>
            <p:cNvSpPr/>
            <p:nvPr/>
          </p:nvSpPr>
          <p:spPr>
            <a:xfrm>
              <a:off x="0" y="0"/>
              <a:ext cx="406400" cy="531136"/>
            </a:xfrm>
            <a:custGeom>
              <a:avLst/>
              <a:gdLst/>
              <a:ahLst/>
              <a:cxnLst/>
              <a:rect l="l" t="t" r="r" b="b"/>
              <a:pathLst>
                <a:path w="406400" h="531136">
                  <a:moveTo>
                    <a:pt x="203200" y="0"/>
                  </a:moveTo>
                  <a:lnTo>
                    <a:pt x="406400" y="0"/>
                  </a:lnTo>
                  <a:lnTo>
                    <a:pt x="203200" y="531136"/>
                  </a:lnTo>
                  <a:lnTo>
                    <a:pt x="0" y="531136"/>
                  </a:lnTo>
                  <a:lnTo>
                    <a:pt x="203200" y="0"/>
                  </a:lnTo>
                  <a:close/>
                </a:path>
              </a:pathLst>
            </a:custGeom>
            <a:solidFill>
              <a:srgbClr val="000000">
                <a:alpha val="13725"/>
              </a:srgbClr>
            </a:solidFill>
          </p:spPr>
          <p:txBody>
            <a:bodyPr/>
            <a:lstStyle/>
            <a:p>
              <a:endParaRPr lang="en-IN"/>
            </a:p>
          </p:txBody>
        </p:sp>
        <p:sp>
          <p:nvSpPr>
            <p:cNvPr id="73" name="TextBox 73"/>
            <p:cNvSpPr txBox="1"/>
            <p:nvPr/>
          </p:nvSpPr>
          <p:spPr>
            <a:xfrm>
              <a:off x="101600" y="-57150"/>
              <a:ext cx="203200"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74" name="Group 74"/>
          <p:cNvGrpSpPr/>
          <p:nvPr/>
        </p:nvGrpSpPr>
        <p:grpSpPr>
          <a:xfrm>
            <a:off x="9359689" y="7983120"/>
            <a:ext cx="793360" cy="1036864"/>
            <a:chOff x="0" y="0"/>
            <a:chExt cx="406400" cy="531136"/>
          </a:xfrm>
        </p:grpSpPr>
        <p:sp>
          <p:nvSpPr>
            <p:cNvPr id="75" name="Freeform 75"/>
            <p:cNvSpPr/>
            <p:nvPr/>
          </p:nvSpPr>
          <p:spPr>
            <a:xfrm>
              <a:off x="0" y="0"/>
              <a:ext cx="406400" cy="531136"/>
            </a:xfrm>
            <a:custGeom>
              <a:avLst/>
              <a:gdLst/>
              <a:ahLst/>
              <a:cxnLst/>
              <a:rect l="l" t="t" r="r" b="b"/>
              <a:pathLst>
                <a:path w="406400" h="531136">
                  <a:moveTo>
                    <a:pt x="203200" y="0"/>
                  </a:moveTo>
                  <a:lnTo>
                    <a:pt x="406400" y="0"/>
                  </a:lnTo>
                  <a:lnTo>
                    <a:pt x="203200" y="531136"/>
                  </a:lnTo>
                  <a:lnTo>
                    <a:pt x="0" y="531136"/>
                  </a:lnTo>
                  <a:lnTo>
                    <a:pt x="203200" y="0"/>
                  </a:lnTo>
                  <a:close/>
                </a:path>
              </a:pathLst>
            </a:custGeom>
            <a:solidFill>
              <a:srgbClr val="000000">
                <a:alpha val="13725"/>
              </a:srgbClr>
            </a:solidFill>
          </p:spPr>
          <p:txBody>
            <a:bodyPr/>
            <a:lstStyle/>
            <a:p>
              <a:endParaRPr lang="en-IN"/>
            </a:p>
          </p:txBody>
        </p:sp>
        <p:sp>
          <p:nvSpPr>
            <p:cNvPr id="76" name="TextBox 76"/>
            <p:cNvSpPr txBox="1"/>
            <p:nvPr/>
          </p:nvSpPr>
          <p:spPr>
            <a:xfrm>
              <a:off x="101600" y="-57150"/>
              <a:ext cx="203200" cy="588286"/>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77" name="Group 77"/>
          <p:cNvGrpSpPr/>
          <p:nvPr/>
        </p:nvGrpSpPr>
        <p:grpSpPr>
          <a:xfrm>
            <a:off x="2084676" y="7755095"/>
            <a:ext cx="6075459" cy="1492915"/>
            <a:chOff x="0" y="0"/>
            <a:chExt cx="2515719" cy="618184"/>
          </a:xfrm>
        </p:grpSpPr>
        <p:sp>
          <p:nvSpPr>
            <p:cNvPr id="78" name="Freeform 78"/>
            <p:cNvSpPr/>
            <p:nvPr/>
          </p:nvSpPr>
          <p:spPr>
            <a:xfrm>
              <a:off x="0" y="0"/>
              <a:ext cx="2515719" cy="618184"/>
            </a:xfrm>
            <a:custGeom>
              <a:avLst/>
              <a:gdLst/>
              <a:ahLst/>
              <a:cxnLst/>
              <a:rect l="l" t="t" r="r" b="b"/>
              <a:pathLst>
                <a:path w="2515719" h="618184">
                  <a:moveTo>
                    <a:pt x="203200" y="0"/>
                  </a:moveTo>
                  <a:lnTo>
                    <a:pt x="2515719" y="0"/>
                  </a:lnTo>
                  <a:lnTo>
                    <a:pt x="2312519" y="618184"/>
                  </a:lnTo>
                  <a:lnTo>
                    <a:pt x="0" y="618184"/>
                  </a:lnTo>
                  <a:lnTo>
                    <a:pt x="203200" y="0"/>
                  </a:lnTo>
                  <a:close/>
                </a:path>
              </a:pathLst>
            </a:custGeom>
            <a:solidFill>
              <a:srgbClr val="1B2748"/>
            </a:solidFill>
          </p:spPr>
          <p:txBody>
            <a:bodyPr/>
            <a:lstStyle/>
            <a:p>
              <a:endParaRPr lang="en-IN"/>
            </a:p>
          </p:txBody>
        </p:sp>
        <p:sp>
          <p:nvSpPr>
            <p:cNvPr id="79" name="TextBox 79"/>
            <p:cNvSpPr txBox="1"/>
            <p:nvPr/>
          </p:nvSpPr>
          <p:spPr>
            <a:xfrm>
              <a:off x="101600" y="-57150"/>
              <a:ext cx="2312519" cy="675334"/>
            </a:xfrm>
            <a:prstGeom prst="rect">
              <a:avLst/>
            </a:prstGeom>
          </p:spPr>
          <p:txBody>
            <a:bodyPr lIns="50800" tIns="50800" rIns="50800" bIns="50800" rtlCol="0" anchor="ctr"/>
            <a:lstStyle/>
            <a:p>
              <a:pPr algn="ctr">
                <a:lnSpc>
                  <a:spcPts val="3359"/>
                </a:lnSpc>
              </a:pPr>
              <a:endParaRPr/>
            </a:p>
          </p:txBody>
        </p:sp>
      </p:grpSp>
      <p:grpSp>
        <p:nvGrpSpPr>
          <p:cNvPr id="80" name="Group 80"/>
          <p:cNvGrpSpPr/>
          <p:nvPr/>
        </p:nvGrpSpPr>
        <p:grpSpPr>
          <a:xfrm>
            <a:off x="9441011" y="7755095"/>
            <a:ext cx="6075459" cy="1492915"/>
            <a:chOff x="0" y="0"/>
            <a:chExt cx="2515719" cy="618184"/>
          </a:xfrm>
        </p:grpSpPr>
        <p:sp>
          <p:nvSpPr>
            <p:cNvPr id="81" name="Freeform 81"/>
            <p:cNvSpPr/>
            <p:nvPr/>
          </p:nvSpPr>
          <p:spPr>
            <a:xfrm>
              <a:off x="0" y="0"/>
              <a:ext cx="2515719" cy="618184"/>
            </a:xfrm>
            <a:custGeom>
              <a:avLst/>
              <a:gdLst/>
              <a:ahLst/>
              <a:cxnLst/>
              <a:rect l="l" t="t" r="r" b="b"/>
              <a:pathLst>
                <a:path w="2515719" h="618184">
                  <a:moveTo>
                    <a:pt x="203200" y="0"/>
                  </a:moveTo>
                  <a:lnTo>
                    <a:pt x="2515719" y="0"/>
                  </a:lnTo>
                  <a:lnTo>
                    <a:pt x="2312519" y="618184"/>
                  </a:lnTo>
                  <a:lnTo>
                    <a:pt x="0" y="618184"/>
                  </a:lnTo>
                  <a:lnTo>
                    <a:pt x="203200" y="0"/>
                  </a:lnTo>
                  <a:close/>
                </a:path>
              </a:pathLst>
            </a:custGeom>
            <a:solidFill>
              <a:srgbClr val="1B2748"/>
            </a:solidFill>
          </p:spPr>
          <p:txBody>
            <a:bodyPr/>
            <a:lstStyle/>
            <a:p>
              <a:endParaRPr lang="en-IN"/>
            </a:p>
          </p:txBody>
        </p:sp>
        <p:sp>
          <p:nvSpPr>
            <p:cNvPr id="82" name="TextBox 82"/>
            <p:cNvSpPr txBox="1"/>
            <p:nvPr/>
          </p:nvSpPr>
          <p:spPr>
            <a:xfrm>
              <a:off x="101600" y="-57150"/>
              <a:ext cx="2312519" cy="675334"/>
            </a:xfrm>
            <a:prstGeom prst="rect">
              <a:avLst/>
            </a:prstGeom>
          </p:spPr>
          <p:txBody>
            <a:bodyPr lIns="50800" tIns="50800" rIns="50800" bIns="50800" rtlCol="0" anchor="ctr"/>
            <a:lstStyle/>
            <a:p>
              <a:pPr algn="ctr">
                <a:lnSpc>
                  <a:spcPts val="3359"/>
                </a:lnSpc>
              </a:pPr>
              <a:endParaRPr/>
            </a:p>
          </p:txBody>
        </p:sp>
      </p:grpSp>
      <p:sp>
        <p:nvSpPr>
          <p:cNvPr id="83" name="TextBox 83"/>
          <p:cNvSpPr txBox="1"/>
          <p:nvPr/>
        </p:nvSpPr>
        <p:spPr>
          <a:xfrm>
            <a:off x="3098682" y="2972145"/>
            <a:ext cx="1136200"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01</a:t>
            </a:r>
          </a:p>
        </p:txBody>
      </p:sp>
      <p:sp>
        <p:nvSpPr>
          <p:cNvPr id="84" name="TextBox 84"/>
          <p:cNvSpPr txBox="1"/>
          <p:nvPr/>
        </p:nvSpPr>
        <p:spPr>
          <a:xfrm>
            <a:off x="10455017" y="2972145"/>
            <a:ext cx="1136200"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05</a:t>
            </a:r>
          </a:p>
        </p:txBody>
      </p:sp>
      <p:sp>
        <p:nvSpPr>
          <p:cNvPr id="85" name="TextBox 85"/>
          <p:cNvSpPr txBox="1"/>
          <p:nvPr/>
        </p:nvSpPr>
        <p:spPr>
          <a:xfrm>
            <a:off x="2461223" y="4721512"/>
            <a:ext cx="1136200"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02</a:t>
            </a:r>
          </a:p>
        </p:txBody>
      </p:sp>
      <p:sp>
        <p:nvSpPr>
          <p:cNvPr id="86" name="TextBox 86"/>
          <p:cNvSpPr txBox="1"/>
          <p:nvPr/>
        </p:nvSpPr>
        <p:spPr>
          <a:xfrm>
            <a:off x="9817558" y="4721512"/>
            <a:ext cx="1136200"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06</a:t>
            </a:r>
          </a:p>
        </p:txBody>
      </p:sp>
      <p:sp>
        <p:nvSpPr>
          <p:cNvPr id="87" name="TextBox 87"/>
          <p:cNvSpPr txBox="1"/>
          <p:nvPr/>
        </p:nvSpPr>
        <p:spPr>
          <a:xfrm>
            <a:off x="1823765" y="6470880"/>
            <a:ext cx="1136200"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03</a:t>
            </a:r>
          </a:p>
        </p:txBody>
      </p:sp>
      <p:sp>
        <p:nvSpPr>
          <p:cNvPr id="88" name="TextBox 88"/>
          <p:cNvSpPr txBox="1"/>
          <p:nvPr/>
        </p:nvSpPr>
        <p:spPr>
          <a:xfrm>
            <a:off x="9093068" y="6470880"/>
            <a:ext cx="1136200"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07</a:t>
            </a:r>
          </a:p>
        </p:txBody>
      </p:sp>
      <p:sp>
        <p:nvSpPr>
          <p:cNvPr id="89" name="TextBox 89"/>
          <p:cNvSpPr txBox="1"/>
          <p:nvPr/>
        </p:nvSpPr>
        <p:spPr>
          <a:xfrm>
            <a:off x="1186307" y="8220247"/>
            <a:ext cx="1136200"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04</a:t>
            </a:r>
          </a:p>
        </p:txBody>
      </p:sp>
      <p:sp>
        <p:nvSpPr>
          <p:cNvPr id="90" name="TextBox 90"/>
          <p:cNvSpPr txBox="1"/>
          <p:nvPr/>
        </p:nvSpPr>
        <p:spPr>
          <a:xfrm>
            <a:off x="8542641" y="8220247"/>
            <a:ext cx="1136200"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08</a:t>
            </a:r>
          </a:p>
        </p:txBody>
      </p:sp>
      <p:sp>
        <p:nvSpPr>
          <p:cNvPr id="91" name="TextBox 91"/>
          <p:cNvSpPr txBox="1"/>
          <p:nvPr/>
        </p:nvSpPr>
        <p:spPr>
          <a:xfrm>
            <a:off x="4800500" y="3241068"/>
            <a:ext cx="4048125" cy="391795"/>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Times New Roman"/>
                <a:ea typeface="Times New Roman"/>
                <a:cs typeface="Times New Roman"/>
                <a:sym typeface="Times New Roman"/>
              </a:rPr>
              <a:t>Increase from 70 to 78+</a:t>
            </a:r>
          </a:p>
        </p:txBody>
      </p:sp>
      <p:sp>
        <p:nvSpPr>
          <p:cNvPr id="92" name="TextBox 92"/>
          <p:cNvSpPr txBox="1"/>
          <p:nvPr/>
        </p:nvSpPr>
        <p:spPr>
          <a:xfrm>
            <a:off x="5010719" y="2800377"/>
            <a:ext cx="4048125" cy="4152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FFFFF"/>
                </a:solidFill>
                <a:latin typeface="Times New Roman"/>
                <a:ea typeface="Times New Roman"/>
                <a:cs typeface="Times New Roman"/>
                <a:sym typeface="Times New Roman"/>
              </a:rPr>
              <a:t>CSAT Score ↑</a:t>
            </a:r>
          </a:p>
        </p:txBody>
      </p:sp>
      <p:sp>
        <p:nvSpPr>
          <p:cNvPr id="93" name="TextBox 93"/>
          <p:cNvSpPr txBox="1"/>
          <p:nvPr/>
        </p:nvSpPr>
        <p:spPr>
          <a:xfrm>
            <a:off x="12111848" y="3118830"/>
            <a:ext cx="4191064" cy="782320"/>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Times New Roman"/>
                <a:ea typeface="Times New Roman"/>
                <a:cs typeface="Times New Roman"/>
                <a:sym typeface="Times New Roman"/>
              </a:rPr>
              <a:t>CTR,</a:t>
            </a:r>
            <a:r>
              <a:rPr lang="en-US" sz="2199" u="none" strike="noStrike">
                <a:solidFill>
                  <a:srgbClr val="FFFFFF"/>
                </a:solidFill>
                <a:latin typeface="Times New Roman"/>
                <a:ea typeface="Times New Roman"/>
                <a:cs typeface="Times New Roman"/>
                <a:sym typeface="Times New Roman"/>
              </a:rPr>
              <a:t> repeat interactions, tailored journeys</a:t>
            </a:r>
          </a:p>
        </p:txBody>
      </p:sp>
      <p:sp>
        <p:nvSpPr>
          <p:cNvPr id="94" name="TextBox 94"/>
          <p:cNvSpPr txBox="1"/>
          <p:nvPr/>
        </p:nvSpPr>
        <p:spPr>
          <a:xfrm>
            <a:off x="12111848" y="2677868"/>
            <a:ext cx="4191064" cy="4152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FFFFF"/>
                </a:solidFill>
                <a:latin typeface="Times New Roman"/>
                <a:ea typeface="Times New Roman"/>
                <a:cs typeface="Times New Roman"/>
                <a:sym typeface="Times New Roman"/>
              </a:rPr>
              <a:t>Personalization Engagement ↑</a:t>
            </a:r>
          </a:p>
        </p:txBody>
      </p:sp>
      <p:sp>
        <p:nvSpPr>
          <p:cNvPr id="95" name="TextBox 95"/>
          <p:cNvSpPr txBox="1"/>
          <p:nvPr/>
        </p:nvSpPr>
        <p:spPr>
          <a:xfrm>
            <a:off x="4277998" y="4945667"/>
            <a:ext cx="4048125" cy="391795"/>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Times New Roman"/>
                <a:ea typeface="Times New Roman"/>
                <a:cs typeface="Times New Roman"/>
                <a:sym typeface="Times New Roman"/>
              </a:rPr>
              <a:t>AI-p</a:t>
            </a:r>
            <a:r>
              <a:rPr lang="en-US" sz="2199" u="none" strike="noStrike">
                <a:solidFill>
                  <a:srgbClr val="FFFFFF"/>
                </a:solidFill>
                <a:latin typeface="Times New Roman"/>
                <a:ea typeface="Times New Roman"/>
                <a:cs typeface="Times New Roman"/>
                <a:sym typeface="Times New Roman"/>
              </a:rPr>
              <a:t>owered baskets and missions</a:t>
            </a:r>
          </a:p>
        </p:txBody>
      </p:sp>
      <p:sp>
        <p:nvSpPr>
          <p:cNvPr id="96" name="TextBox 96"/>
          <p:cNvSpPr txBox="1"/>
          <p:nvPr/>
        </p:nvSpPr>
        <p:spPr>
          <a:xfrm>
            <a:off x="4277998" y="4488713"/>
            <a:ext cx="4048125" cy="4152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FFFFF"/>
                </a:solidFill>
                <a:latin typeface="Times New Roman"/>
                <a:ea typeface="Times New Roman"/>
                <a:cs typeface="Times New Roman"/>
                <a:sym typeface="Times New Roman"/>
              </a:rPr>
              <a:t>Predictive Journey Completion ↑</a:t>
            </a:r>
          </a:p>
        </p:txBody>
      </p:sp>
      <p:sp>
        <p:nvSpPr>
          <p:cNvPr id="97" name="TextBox 97"/>
          <p:cNvSpPr txBox="1"/>
          <p:nvPr/>
        </p:nvSpPr>
        <p:spPr>
          <a:xfrm>
            <a:off x="11686032" y="5046878"/>
            <a:ext cx="4048125" cy="391795"/>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Times New Roman"/>
                <a:ea typeface="Times New Roman"/>
                <a:cs typeface="Times New Roman"/>
                <a:sym typeface="Times New Roman"/>
              </a:rPr>
              <a:t>(T</a:t>
            </a:r>
            <a:r>
              <a:rPr lang="en-US" sz="2199" u="none" strike="noStrike">
                <a:solidFill>
                  <a:srgbClr val="FFFFFF"/>
                </a:solidFill>
                <a:latin typeface="Times New Roman"/>
                <a:ea typeface="Times New Roman"/>
                <a:cs typeface="Times New Roman"/>
                <a:sym typeface="Times New Roman"/>
              </a:rPr>
              <a:t>arget: +15–25%)</a:t>
            </a:r>
          </a:p>
        </p:txBody>
      </p:sp>
      <p:sp>
        <p:nvSpPr>
          <p:cNvPr id="98" name="TextBox 98"/>
          <p:cNvSpPr txBox="1"/>
          <p:nvPr/>
        </p:nvSpPr>
        <p:spPr>
          <a:xfrm>
            <a:off x="11668745" y="4571017"/>
            <a:ext cx="4048125" cy="4152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FFFFF"/>
                </a:solidFill>
                <a:latin typeface="Times New Roman"/>
                <a:ea typeface="Times New Roman"/>
                <a:cs typeface="Times New Roman"/>
                <a:sym typeface="Times New Roman"/>
              </a:rPr>
              <a:t>Fulfillment Speed ↑</a:t>
            </a:r>
          </a:p>
        </p:txBody>
      </p:sp>
      <p:sp>
        <p:nvSpPr>
          <p:cNvPr id="99" name="TextBox 99"/>
          <p:cNvSpPr txBox="1"/>
          <p:nvPr/>
        </p:nvSpPr>
        <p:spPr>
          <a:xfrm>
            <a:off x="3597423" y="6573432"/>
            <a:ext cx="4048125" cy="782320"/>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Times New Roman"/>
                <a:ea typeface="Times New Roman"/>
                <a:cs typeface="Times New Roman"/>
                <a:sym typeface="Times New Roman"/>
              </a:rPr>
              <a:t>Through Computer Vision &amp; AI Robotics</a:t>
            </a:r>
          </a:p>
        </p:txBody>
      </p:sp>
      <p:sp>
        <p:nvSpPr>
          <p:cNvPr id="100" name="TextBox 100"/>
          <p:cNvSpPr txBox="1"/>
          <p:nvPr/>
        </p:nvSpPr>
        <p:spPr>
          <a:xfrm>
            <a:off x="3623535" y="6149919"/>
            <a:ext cx="4048125" cy="4152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FFFFF"/>
                </a:solidFill>
                <a:latin typeface="Times New Roman"/>
                <a:ea typeface="Times New Roman"/>
                <a:cs typeface="Times New Roman"/>
                <a:sym typeface="Times New Roman"/>
              </a:rPr>
              <a:t>Restocking Efficiency ↑</a:t>
            </a:r>
          </a:p>
        </p:txBody>
      </p:sp>
      <p:sp>
        <p:nvSpPr>
          <p:cNvPr id="101" name="TextBox 101"/>
          <p:cNvSpPr txBox="1"/>
          <p:nvPr/>
        </p:nvSpPr>
        <p:spPr>
          <a:xfrm>
            <a:off x="11105724" y="6603309"/>
            <a:ext cx="4048125" cy="782320"/>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Times New Roman"/>
                <a:ea typeface="Times New Roman"/>
                <a:cs typeface="Times New Roman"/>
                <a:sym typeface="Times New Roman"/>
              </a:rPr>
              <a:t>T</a:t>
            </a:r>
            <a:r>
              <a:rPr lang="en-US" sz="2199" u="none" strike="noStrike">
                <a:solidFill>
                  <a:srgbClr val="FFFFFF"/>
                </a:solidFill>
                <a:latin typeface="Times New Roman"/>
                <a:ea typeface="Times New Roman"/>
                <a:cs typeface="Times New Roman"/>
                <a:sym typeface="Times New Roman"/>
              </a:rPr>
              <a:t>ied to reduced waste + improved margin mix</a:t>
            </a:r>
          </a:p>
        </p:txBody>
      </p:sp>
      <p:sp>
        <p:nvSpPr>
          <p:cNvPr id="102" name="TextBox 102"/>
          <p:cNvSpPr txBox="1"/>
          <p:nvPr/>
        </p:nvSpPr>
        <p:spPr>
          <a:xfrm>
            <a:off x="11105724" y="6245169"/>
            <a:ext cx="4048125" cy="4152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FFFFF"/>
                </a:solidFill>
                <a:latin typeface="Times New Roman"/>
                <a:ea typeface="Times New Roman"/>
                <a:cs typeface="Times New Roman"/>
                <a:sym typeface="Times New Roman"/>
              </a:rPr>
              <a:t>ROI on AI Investments</a:t>
            </a:r>
          </a:p>
        </p:txBody>
      </p:sp>
      <p:sp>
        <p:nvSpPr>
          <p:cNvPr id="103" name="TextBox 103"/>
          <p:cNvSpPr txBox="1"/>
          <p:nvPr/>
        </p:nvSpPr>
        <p:spPr>
          <a:xfrm>
            <a:off x="2593522" y="8294224"/>
            <a:ext cx="5444298" cy="782320"/>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Times New Roman"/>
                <a:ea typeface="Times New Roman"/>
                <a:cs typeface="Times New Roman"/>
                <a:sym typeface="Times New Roman"/>
              </a:rPr>
              <a:t>Track r</a:t>
            </a:r>
            <a:r>
              <a:rPr lang="en-US" sz="2199" u="none" strike="noStrike">
                <a:solidFill>
                  <a:srgbClr val="FFFFFF"/>
                </a:solidFill>
                <a:latin typeface="Times New Roman"/>
                <a:ea typeface="Times New Roman"/>
                <a:cs typeface="Times New Roman"/>
                <a:sym typeface="Times New Roman"/>
              </a:rPr>
              <a:t>epeat engagement and loyalty rates demonstrating sustained customer satisfaction.</a:t>
            </a:r>
          </a:p>
        </p:txBody>
      </p:sp>
      <p:sp>
        <p:nvSpPr>
          <p:cNvPr id="104" name="TextBox 104"/>
          <p:cNvSpPr txBox="1"/>
          <p:nvPr/>
        </p:nvSpPr>
        <p:spPr>
          <a:xfrm>
            <a:off x="2633499" y="7868991"/>
            <a:ext cx="4191064" cy="4152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FFFFF"/>
                </a:solidFill>
                <a:latin typeface="Times New Roman"/>
                <a:ea typeface="Times New Roman"/>
                <a:cs typeface="Times New Roman"/>
                <a:sym typeface="Times New Roman"/>
              </a:rPr>
              <a:t>Customer Retention</a:t>
            </a:r>
          </a:p>
        </p:txBody>
      </p:sp>
      <p:sp>
        <p:nvSpPr>
          <p:cNvPr id="105" name="TextBox 105"/>
          <p:cNvSpPr txBox="1"/>
          <p:nvPr/>
        </p:nvSpPr>
        <p:spPr>
          <a:xfrm>
            <a:off x="10454679" y="8489487"/>
            <a:ext cx="4309071" cy="391795"/>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Times New Roman"/>
                <a:ea typeface="Times New Roman"/>
                <a:cs typeface="Times New Roman"/>
                <a:sym typeface="Times New Roman"/>
              </a:rPr>
              <a:t>(T</a:t>
            </a:r>
            <a:r>
              <a:rPr lang="en-US" sz="2199" u="none" strike="noStrike">
                <a:solidFill>
                  <a:srgbClr val="FFFFFF"/>
                </a:solidFill>
                <a:latin typeface="Times New Roman"/>
                <a:ea typeface="Times New Roman"/>
                <a:cs typeface="Times New Roman"/>
                <a:sym typeface="Times New Roman"/>
              </a:rPr>
              <a:t>arget: –10–15%)</a:t>
            </a:r>
          </a:p>
        </p:txBody>
      </p:sp>
      <p:sp>
        <p:nvSpPr>
          <p:cNvPr id="106" name="TextBox 106"/>
          <p:cNvSpPr txBox="1"/>
          <p:nvPr/>
        </p:nvSpPr>
        <p:spPr>
          <a:xfrm>
            <a:off x="10454679" y="8048061"/>
            <a:ext cx="4309071" cy="4152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FFFFF"/>
                </a:solidFill>
                <a:latin typeface="Times New Roman"/>
                <a:ea typeface="Times New Roman"/>
                <a:cs typeface="Times New Roman"/>
                <a:sym typeface="Times New Roman"/>
              </a:rPr>
              <a:t>Operational Cost-to-Serve ↓</a:t>
            </a:r>
          </a:p>
        </p:txBody>
      </p:sp>
      <p:sp>
        <p:nvSpPr>
          <p:cNvPr id="107" name="Freeform 107"/>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4"/>
            <a:stretch>
              <a:fillRect t="-11621" b="-7994"/>
            </a:stretch>
          </a:blipFill>
        </p:spPr>
        <p:txBody>
          <a:bodyPr/>
          <a:lstStyle/>
          <a:p>
            <a:endParaRPr lang="en-IN"/>
          </a:p>
        </p:txBody>
      </p:sp>
      <p:sp>
        <p:nvSpPr>
          <p:cNvPr id="108" name="TextBox 108"/>
          <p:cNvSpPr txBox="1"/>
          <p:nvPr/>
        </p:nvSpPr>
        <p:spPr>
          <a:xfrm>
            <a:off x="1028700" y="414306"/>
            <a:ext cx="4440417"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Success Metrics</a:t>
            </a:r>
          </a:p>
        </p:txBody>
      </p:sp>
      <p:sp>
        <p:nvSpPr>
          <p:cNvPr id="109" name="TextBox 109"/>
          <p:cNvSpPr txBox="1"/>
          <p:nvPr/>
        </p:nvSpPr>
        <p:spPr>
          <a:xfrm>
            <a:off x="17184817" y="9210675"/>
            <a:ext cx="301366"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14306"/>
            <a:ext cx="3397864"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Appendix</a:t>
            </a:r>
          </a:p>
        </p:txBody>
      </p:sp>
      <p:sp>
        <p:nvSpPr>
          <p:cNvPr id="3" name="Freeform 3"/>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
        <p:nvSpPr>
          <p:cNvPr id="4" name="TextBox 4"/>
          <p:cNvSpPr txBox="1"/>
          <p:nvPr/>
        </p:nvSpPr>
        <p:spPr>
          <a:xfrm>
            <a:off x="1028700" y="1526994"/>
            <a:ext cx="15379569" cy="6990715"/>
          </a:xfrm>
          <a:prstGeom prst="rect">
            <a:avLst/>
          </a:prstGeom>
        </p:spPr>
        <p:txBody>
          <a:bodyPr lIns="0" tIns="0" rIns="0" bIns="0" rtlCol="0" anchor="t">
            <a:spAutoFit/>
          </a:bodyPr>
          <a:lstStyle/>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3" tooltip="https://www.aboutamazon.com/news/retail/amazon-generative-ai-product-search-results-and-descriptions"/>
              </a:rPr>
              <a:t>About Amazon. (2024). How Amazon is using generative AI to improve product recommendations and descriptions</a:t>
            </a:r>
            <a:r>
              <a:rPr lang="en-US" sz="1899" b="1" u="sng">
                <a:solidFill>
                  <a:srgbClr val="FE6007"/>
                </a:solidFill>
                <a:latin typeface="Canva Sans Bold"/>
                <a:ea typeface="Canva Sans Bold"/>
                <a:cs typeface="Canva Sans Bold"/>
                <a:sym typeface="Canva Sans Bold"/>
                <a:hlinkClick r:id="rId4" tooltip="https://link.springer.com/article/10.1007/s42452-025-07157-0?utm_source=chatgpt.com"/>
              </a:rPr>
              <a:t>. </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5" tooltip="https://www.instacart.com/company/updates/bringing-inspirational-ai-powered-search-to-the-instacart-app-with-ask-instacart"/>
              </a:rPr>
              <a:t>Instacart Company Blog. (2023). Bringing inspirational, AI-powered search to the Instacart app with Ask Instacart.</a:t>
            </a:r>
            <a:r>
              <a:rPr lang="en-US" sz="1899" b="1" u="sng">
                <a:solidFill>
                  <a:srgbClr val="FE6007"/>
                </a:solidFill>
                <a:latin typeface="Canva Sans Bold"/>
                <a:ea typeface="Canva Sans Bold"/>
                <a:cs typeface="Canva Sans Bold"/>
                <a:sym typeface="Canva Sans Bold"/>
                <a:hlinkClick r:id="rId4" tooltip="https://link.springer.com/article/10.1007/s42452-025-07157-0?utm_source=chatgpt.com"/>
              </a:rPr>
              <a:t> </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6" tooltip="https://blogs.microsoft.com/blog/2024/01/09/walmart-unveils-new-generative-ai-powered-capabilities-for-shoppers-and-associates/"/>
              </a:rPr>
              <a:t>Microsoft Official Blog. (2024, January 9). Walmart unveils new generative AI-powered capabilities for shoppers and associates. </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7" tooltip="https://techcrunch.com/2024/01/09/walmart-debuts-generative-ai-search-and-ai-replenishment-features-at-ces/"/>
              </a:rPr>
              <a:t>TechCrunch. (2024, January 9). Walmart debuts generative AI search and AI replenishment features at CES. </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8" tooltip="https://newsroom.tiktok.com/introducing-tiktok-shop?lang=en"/>
              </a:rPr>
              <a:t>TikTok Newsroom. (2023). Introducing TikTok Shop in the US. </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9" tooltip="https://corporate.walmart.com/news/2024/03/14/walmart-commerce-technologies-launches-ai-powered-logistics-product"/>
              </a:rPr>
              <a:t>Walmart Corporate News. (2024, March 14). Walmart Commerce Technologies launches AI-powered logistics product. </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0" tooltip="https://corporate.walmart.com/news/2024/10/09/walmart-reveals-plan-for-scaling-artificial-intelligence-generative-ai-augmented-reality-and-immersive-commerce-experiences"/>
              </a:rPr>
              <a:t>Walmart Corporate News. (2024, October 9). Walmart reveals plan for scaling artificial intelligence, generative AI, augmented reality and immersive commerce experiences. </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1" tooltip="https://www.cnbc.com/2024/02/20/walmart-ceo-says-company-is-well-positioned-to-grow-its-ad-business.html"/>
              </a:rPr>
              <a:t>CNBC. (2024). Walmart Connect AI-driven ad revenue and personalization.</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2" tooltip="https://arxiv.org/abs/2412.04637"/>
              </a:rPr>
              <a:t>arXiv paper. (2024). Semantic Retrieval at Walmart.</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3" tooltip="https://www.foodnavigator-usa.com/Article/2025/01/28/supermarket-satisfaction-holds-steady-in-2024/?utm_source=copyright&amp;utm_medium=OnSite&amp;utm_campaign=copyright"/>
              </a:rPr>
              <a:t>Consumers are satisfied with supermarkets, but digital cracks emerge</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4" tooltip="https://theacsi.org/wp-content/uploads/2025/01/25jan_Retail-Study-FINAL.pdf"/>
              </a:rPr>
              <a:t>ACSI® Retail and Consumer Shipping Study 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5" tooltip="https://qz.com/walmart-sams-club-costco-tech-ai-upgrades-google-retail-1851750694"/>
              </a:rPr>
              <a:t>Sam's Club beats Costco – thanks to tech</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6" tooltip="https://www.mckinsey.com/industries/retail/our-insights/llm-to-roi-how-to-scale-gen-ai-in-retail"/>
              </a:rPr>
              <a:t>McKinsey &amp; Company. (2024). LLM to ROI: How to scale generative AI in retail. McKinsey &amp; Company.</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7" tooltip="https://content-na1.emarketer.com/walmart-openai-partnership-chatgpt-instant-commerce"/>
              </a:rPr>
              <a:t>eMarketer. (2025). Walmart inks partnership with OpenAI to sell products through ChatGPT. Insider Intelligence. </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4" tooltip="https://link.springer.com/article/10.1007/s42452-025-07157-0?utm_source=chatgpt.com"/>
              </a:rPr>
              <a:t>e</a:t>
            </a:r>
            <a:r>
              <a:rPr lang="en-US" sz="1899" b="1" u="sng">
                <a:solidFill>
                  <a:srgbClr val="FE6007"/>
                </a:solidFill>
                <a:latin typeface="Canva Sans Bold"/>
                <a:ea typeface="Canva Sans Bold"/>
                <a:cs typeface="Canva Sans Bold"/>
                <a:sym typeface="Canva Sans Bold"/>
                <a:hlinkClick r:id="rId18" tooltip="https://content-na1.emarketer.com/what-rise-of-genai-assistants-mean-retail-media"/>
              </a:rPr>
              <a:t>Marketer. (2025). What the rise of GenAI assistants means for retail media. Insider Intelligence.</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9" tooltip="https://www.deloitte.com/us/en/Industries/financial-services/articles/how-agentic-ai-is-transforming-e-commerce-and-commerce-payments.html"/>
              </a:rPr>
              <a:t>Deloitte. (2025). How Agentic AI is transforming commerce and payment. Deloitte US.</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20" tooltip="https://www.mckinsey.com/industries/consumer-packaged-goods/our-insights/from-blueprint-to-breakthrough-how-ai-and-automation-can-transform-the-consumer-enterprise"/>
              </a:rPr>
              <a:t>McKinsey &amp; Company. (2025). From blueprint to breakthrough: How AI and automation can transform the consumer enterprise. McKinsey &amp; Company.</a:t>
            </a:r>
          </a:p>
          <a:p>
            <a:pPr algn="l">
              <a:lnSpc>
                <a:spcPts val="2659"/>
              </a:lnSpc>
            </a:pPr>
            <a:endParaRPr lang="en-US" sz="1899" b="1" u="sng">
              <a:solidFill>
                <a:srgbClr val="FE6007"/>
              </a:solidFill>
              <a:latin typeface="Canva Sans Bold"/>
              <a:ea typeface="Canva Sans Bold"/>
              <a:cs typeface="Canva Sans Bold"/>
              <a:sym typeface="Canva Sans Bold"/>
              <a:hlinkClick r:id="rId20" tooltip="https://www.mckinsey.com/industries/consumer-packaged-goods/our-insights/from-blueprint-to-breakthrough-how-ai-and-automation-can-transform-the-consumer-enterprise"/>
            </a:endParaRPr>
          </a:p>
        </p:txBody>
      </p:sp>
      <p:sp>
        <p:nvSpPr>
          <p:cNvPr id="5" name="TextBox 5"/>
          <p:cNvSpPr txBox="1"/>
          <p:nvPr/>
        </p:nvSpPr>
        <p:spPr>
          <a:xfrm>
            <a:off x="17178405" y="9210675"/>
            <a:ext cx="314190"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
        <p:nvSpPr>
          <p:cNvPr id="3" name="TextBox 3"/>
          <p:cNvSpPr txBox="1"/>
          <p:nvPr/>
        </p:nvSpPr>
        <p:spPr>
          <a:xfrm>
            <a:off x="1028700" y="1526994"/>
            <a:ext cx="15379569" cy="7657465"/>
          </a:xfrm>
          <a:prstGeom prst="rect">
            <a:avLst/>
          </a:prstGeom>
        </p:spPr>
        <p:txBody>
          <a:bodyPr lIns="0" tIns="0" rIns="0" bIns="0" rtlCol="0" anchor="t">
            <a:spAutoFit/>
          </a:bodyPr>
          <a:lstStyle/>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3" tooltip="https://link.springer.com/article/10.1007/s42452-025-07157-0?utm_source=chatgpt.com"/>
              </a:rPr>
              <a:t>Predictive-loyalty / churn-prediction / “loyalty brain”</a:t>
            </a:r>
            <a:r>
              <a:rPr lang="en-US" sz="1899" b="1" u="sng">
                <a:solidFill>
                  <a:srgbClr val="FE6007"/>
                </a:solidFill>
                <a:latin typeface="Canva Sans Bold"/>
                <a:ea typeface="Canva Sans Bold"/>
                <a:cs typeface="Canva Sans Bold"/>
                <a:sym typeface="Canva Sans Bold"/>
              </a:rPr>
              <a:t> - SpringerLink</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4" tooltip="https://www.sciencedirect.com/science/article/abs/pii/S0167923615001025?utm_source=chatgpt.com"/>
              </a:rPr>
              <a:t>Dynamic Rewards Engine / AI-driven incentive personalization</a:t>
            </a:r>
            <a:r>
              <a:rPr lang="en-US" sz="1899" b="1" u="sng">
                <a:solidFill>
                  <a:srgbClr val="FE6007"/>
                </a:solidFill>
                <a:latin typeface="Canva Sans Bold"/>
                <a:ea typeface="Canva Sans Bold"/>
                <a:cs typeface="Canva Sans Bold"/>
                <a:sym typeface="Canva Sans Bold"/>
              </a:rPr>
              <a:t> - ScienceDirect</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5" tooltip="https://sydneyacademics.com/index.php/ajmlra/article/view/121?utm_source=chatgpt.com"/>
              </a:rPr>
              <a:t>Household-level / Omnichannel Personalization</a:t>
            </a:r>
            <a:r>
              <a:rPr lang="en-US" sz="1899" b="1" u="sng">
                <a:solidFill>
                  <a:srgbClr val="FE6007"/>
                </a:solidFill>
                <a:latin typeface="Canva Sans Bold"/>
                <a:ea typeface="Canva Sans Bold"/>
                <a:cs typeface="Canva Sans Bold"/>
                <a:sym typeface="Canva Sans Bold"/>
              </a:rPr>
              <a:t> - Sydney Academics</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6" tooltip="https://arxiv.org/abs/2510.11604?utm_source=chatgpt.com"/>
              </a:rPr>
              <a:t>Event-Driven Commerce &amp; Real-time Decisioning</a:t>
            </a:r>
            <a:r>
              <a:rPr lang="en-US" sz="1899" b="1" u="sng">
                <a:solidFill>
                  <a:srgbClr val="FE6007"/>
                </a:solidFill>
                <a:latin typeface="Canva Sans Bold"/>
                <a:ea typeface="Canva Sans Bold"/>
                <a:cs typeface="Canva Sans Bold"/>
                <a:sym typeface="Canva Sans Bold"/>
              </a:rPr>
              <a:t> - arXiv</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7" tooltip="https://ir.jd.com/news-releases/news-release-details/jdcom-announces-third-quarter-2024-results"/>
              </a:rPr>
              <a:t>JD.com Fulfillment Efficiency (Nov 2024/2025)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8" tooltip="https://www.aboutamazon.com/news/operations/amazon-million-robots-ai-foundation-model"/>
              </a:rPr>
              <a:t>Amazon Robotics Scale (Aug 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9" tooltip="https://interactanalysis.com/insight/what-symbotics-acquisition-of-walmarts-advanced-systems-and-robotics-means-for-the-mfc-market/"/>
              </a:rPr>
              <a:t>Walmart &amp; Symbotic Automation (Jan 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0" tooltip="https://ir.symbotic.com/news-releases/news-release-details/symbotic-acquire-walmarts-advanced-systems-and-robotics-business"/>
              </a:rPr>
              <a:t>Symbiotic press release (Jan 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1" tooltip="https://medium.com/@cvinbusiness/how-computer-vision-eliminated-the-retail-inventory-nightmare-03c11f4c0ee8"/>
              </a:rPr>
              <a:t>Computer Vision Inventory Accuracy (Nov 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2" tooltip="https://www.lowesinnovationlabs.com/projects/store-digital-twin"/>
              </a:rPr>
              <a:t>Lowe’s Digital Twin Strategy (Case Study)</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3" tooltip="https://chatgpt.com"/>
              </a:rPr>
              <a:t>ChatGPT(Image Generation)</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4" tooltip="https://gemini.google.com/app"/>
              </a:rPr>
              <a:t>Google Gemini(Image Generation)</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5" tooltip="https://thunderbit.com/blog/walmart-stats"/>
              </a:rPr>
              <a:t>Thunderbolt</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6" tooltip="https://businessmodelanalyst.com/walmart-target-market/"/>
              </a:rPr>
              <a:t>Business model analyst</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7" tooltip="https://www.businessdasher.com/walmart-statistics/"/>
              </a:rPr>
              <a:t>Business Dasher</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8" tooltip="https://www.walmartdataventures.com/content/walmartdataventures/en_us/insights/articles/introducing-channel-performance-segmentation-in-shopper-behavior.html/"/>
              </a:rPr>
              <a:t>Walmart data ventures</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19" tooltip="https://content-na1.emarketer.com/in-store-retail-media-2025"/>
              </a:rPr>
              <a:t>In-Store Retail Media 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20" tooltip="https://theacsi.org/news-and-resources/press-releases/2025/01/28/press-release-retail-and-consumer-shipping-study-2025/"/>
              </a:rPr>
              <a:t>Retail and Consumer Shipping Study 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21" tooltip="https://www.mckinsey.com/industries/consumer-packaged-goods/our-insights/state-of-consumer"/>
              </a:rPr>
              <a:t>State of the Consumer 2025: When Disruption Becomes Permanen</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22" tooltip="https://www.retaildive.com/news/ai-retail-shopping-assistants-consumer-trust/753687/"/>
              </a:rPr>
              <a:t>Retail Dive / YouGov (2025)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23" tooltip="https://www.xcubelabs.com/blog/agentic-ai-in-retail-real-world-examples-and-case-studies/"/>
              </a:rPr>
              <a:t>xcube Labs (2025)</a:t>
            </a:r>
          </a:p>
          <a:p>
            <a:pPr marL="410209" lvl="1" indent="-205105" algn="l">
              <a:lnSpc>
                <a:spcPts val="2659"/>
              </a:lnSpc>
              <a:buFont typeface="Arial"/>
              <a:buChar char="•"/>
            </a:pPr>
            <a:r>
              <a:rPr lang="en-US" sz="1899" b="1" u="sng">
                <a:solidFill>
                  <a:srgbClr val="FE6007"/>
                </a:solidFill>
                <a:latin typeface="Canva Sans Bold"/>
                <a:ea typeface="Canva Sans Bold"/>
                <a:cs typeface="Canva Sans Bold"/>
                <a:sym typeface="Canva Sans Bold"/>
                <a:hlinkClick r:id="rId24" tooltip="https://www.fibre2fashion.com/news/retail-industry/ai-investments-surge-in-us-retail-yet-readiness-remains-low-report-304440-newsdetails.htm"/>
              </a:rPr>
              <a:t>Fibre2Fashion (2025)</a:t>
            </a:r>
          </a:p>
          <a:p>
            <a:pPr algn="l">
              <a:lnSpc>
                <a:spcPts val="2659"/>
              </a:lnSpc>
            </a:pPr>
            <a:endParaRPr lang="en-US" sz="1899" b="1" u="sng">
              <a:solidFill>
                <a:srgbClr val="FE6007"/>
              </a:solidFill>
              <a:latin typeface="Canva Sans Bold"/>
              <a:ea typeface="Canva Sans Bold"/>
              <a:cs typeface="Canva Sans Bold"/>
              <a:sym typeface="Canva Sans Bold"/>
              <a:hlinkClick r:id="rId24" tooltip="https://www.fibre2fashion.com/news/retail-industry/ai-investments-surge-in-us-retail-yet-readiness-remains-low-report-304440-newsdetails.htm"/>
            </a:endParaRPr>
          </a:p>
        </p:txBody>
      </p:sp>
      <p:sp>
        <p:nvSpPr>
          <p:cNvPr id="4" name="TextBox 4"/>
          <p:cNvSpPr txBox="1"/>
          <p:nvPr/>
        </p:nvSpPr>
        <p:spPr>
          <a:xfrm>
            <a:off x="17199245" y="9210675"/>
            <a:ext cx="272510"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37</a:t>
            </a:r>
          </a:p>
        </p:txBody>
      </p:sp>
      <p:sp>
        <p:nvSpPr>
          <p:cNvPr id="5" name="TextBox 5"/>
          <p:cNvSpPr txBox="1"/>
          <p:nvPr/>
        </p:nvSpPr>
        <p:spPr>
          <a:xfrm>
            <a:off x="1028700" y="414306"/>
            <a:ext cx="3397864"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Appendix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8985282" y="0"/>
            <a:ext cx="9302718" cy="10351020"/>
          </a:xfrm>
          <a:custGeom>
            <a:avLst/>
            <a:gdLst/>
            <a:ahLst/>
            <a:cxnLst/>
            <a:rect l="l" t="t" r="r" b="b"/>
            <a:pathLst>
              <a:path w="9302718" h="10351020">
                <a:moveTo>
                  <a:pt x="0" y="0"/>
                </a:moveTo>
                <a:lnTo>
                  <a:pt x="9302718" y="0"/>
                </a:lnTo>
                <a:lnTo>
                  <a:pt x="9302718" y="10351020"/>
                </a:lnTo>
                <a:lnTo>
                  <a:pt x="0" y="10351020"/>
                </a:lnTo>
                <a:lnTo>
                  <a:pt x="0" y="0"/>
                </a:lnTo>
                <a:close/>
              </a:path>
            </a:pathLst>
          </a:custGeom>
          <a:blipFill>
            <a:blip r:embed="rId3"/>
            <a:stretch>
              <a:fillRect t="-18517" r="-18241" b="-1515"/>
            </a:stretch>
          </a:blipFill>
        </p:spPr>
        <p:txBody>
          <a:bodyPr/>
          <a:lstStyle/>
          <a:p>
            <a:endParaRPr lang="en-IN"/>
          </a:p>
        </p:txBody>
      </p:sp>
      <p:sp>
        <p:nvSpPr>
          <p:cNvPr id="3" name="TextBox 3"/>
          <p:cNvSpPr txBox="1"/>
          <p:nvPr/>
        </p:nvSpPr>
        <p:spPr>
          <a:xfrm>
            <a:off x="788269" y="4259408"/>
            <a:ext cx="7588501" cy="1571635"/>
          </a:xfrm>
          <a:prstGeom prst="rect">
            <a:avLst/>
          </a:prstGeom>
        </p:spPr>
        <p:txBody>
          <a:bodyPr lIns="0" tIns="0" rIns="0" bIns="0" rtlCol="0" anchor="t">
            <a:spAutoFit/>
          </a:bodyPr>
          <a:lstStyle/>
          <a:p>
            <a:pPr algn="l">
              <a:lnSpc>
                <a:spcPts val="12599"/>
              </a:lnSpc>
              <a:spcBef>
                <a:spcPct val="0"/>
              </a:spcBef>
            </a:pPr>
            <a:r>
              <a:rPr lang="en-US" sz="8999">
                <a:solidFill>
                  <a:srgbClr val="FFFFFF"/>
                </a:solidFill>
                <a:latin typeface="Times New Roman"/>
                <a:ea typeface="Times New Roman"/>
                <a:cs typeface="Times New Roman"/>
                <a:sym typeface="Times New Roman"/>
              </a:rPr>
              <a:t>THANK YOU</a:t>
            </a:r>
          </a:p>
        </p:txBody>
      </p:sp>
      <p:sp>
        <p:nvSpPr>
          <p:cNvPr id="4" name="TextBox 4"/>
          <p:cNvSpPr txBox="1"/>
          <p:nvPr/>
        </p:nvSpPr>
        <p:spPr>
          <a:xfrm>
            <a:off x="17183214" y="9210675"/>
            <a:ext cx="304571"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Canva Sans"/>
                <a:ea typeface="Canva Sans"/>
                <a:cs typeface="Canva Sans"/>
                <a:sym typeface="Canva Sans"/>
              </a:rPr>
              <a:t>38</a:t>
            </a:r>
          </a:p>
        </p:txBody>
      </p:sp>
      <p:sp>
        <p:nvSpPr>
          <p:cNvPr id="5" name="Freeform 5"/>
          <p:cNvSpPr/>
          <p:nvPr/>
        </p:nvSpPr>
        <p:spPr>
          <a:xfrm>
            <a:off x="788269" y="5944419"/>
            <a:ext cx="3553819" cy="2412986"/>
          </a:xfrm>
          <a:custGeom>
            <a:avLst/>
            <a:gdLst/>
            <a:ahLst/>
            <a:cxnLst/>
            <a:rect l="l" t="t" r="r" b="b"/>
            <a:pathLst>
              <a:path w="3553819" h="2412986">
                <a:moveTo>
                  <a:pt x="0" y="0"/>
                </a:moveTo>
                <a:lnTo>
                  <a:pt x="3553819" y="0"/>
                </a:lnTo>
                <a:lnTo>
                  <a:pt x="3553819" y="2412986"/>
                </a:lnTo>
                <a:lnTo>
                  <a:pt x="0" y="2412986"/>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724137" y="1578984"/>
            <a:ext cx="14839724" cy="2024870"/>
            <a:chOff x="0" y="0"/>
            <a:chExt cx="19786300" cy="2699827"/>
          </a:xfrm>
        </p:grpSpPr>
        <p:grpSp>
          <p:nvGrpSpPr>
            <p:cNvPr id="3" name="Group 3"/>
            <p:cNvGrpSpPr/>
            <p:nvPr/>
          </p:nvGrpSpPr>
          <p:grpSpPr>
            <a:xfrm>
              <a:off x="2180814" y="0"/>
              <a:ext cx="17605486" cy="2699827"/>
              <a:chOff x="0" y="0"/>
              <a:chExt cx="3292282" cy="504876"/>
            </a:xfrm>
          </p:grpSpPr>
          <p:sp>
            <p:nvSpPr>
              <p:cNvPr id="4" name="Freeform 4"/>
              <p:cNvSpPr/>
              <p:nvPr/>
            </p:nvSpPr>
            <p:spPr>
              <a:xfrm>
                <a:off x="0" y="0"/>
                <a:ext cx="3292282" cy="504876"/>
              </a:xfrm>
              <a:custGeom>
                <a:avLst/>
                <a:gdLst/>
                <a:ahLst/>
                <a:cxnLst/>
                <a:rect l="l" t="t" r="r" b="b"/>
                <a:pathLst>
                  <a:path w="3292282" h="504876">
                    <a:moveTo>
                      <a:pt x="58633" y="0"/>
                    </a:moveTo>
                    <a:lnTo>
                      <a:pt x="3233649" y="0"/>
                    </a:lnTo>
                    <a:cubicBezTo>
                      <a:pt x="3249200" y="0"/>
                      <a:pt x="3264113" y="6177"/>
                      <a:pt x="3275109" y="17173"/>
                    </a:cubicBezTo>
                    <a:cubicBezTo>
                      <a:pt x="3286104" y="28169"/>
                      <a:pt x="3292282" y="43082"/>
                      <a:pt x="3292282" y="58633"/>
                    </a:cubicBezTo>
                    <a:lnTo>
                      <a:pt x="3292282" y="446244"/>
                    </a:lnTo>
                    <a:cubicBezTo>
                      <a:pt x="3292282" y="478625"/>
                      <a:pt x="3266031" y="504876"/>
                      <a:pt x="3233649" y="504876"/>
                    </a:cubicBezTo>
                    <a:lnTo>
                      <a:pt x="58633" y="504876"/>
                    </a:lnTo>
                    <a:cubicBezTo>
                      <a:pt x="26251" y="504876"/>
                      <a:pt x="0" y="478625"/>
                      <a:pt x="0" y="446244"/>
                    </a:cubicBezTo>
                    <a:lnTo>
                      <a:pt x="0" y="58633"/>
                    </a:lnTo>
                    <a:cubicBezTo>
                      <a:pt x="0" y="26251"/>
                      <a:pt x="26251" y="0"/>
                      <a:pt x="58633" y="0"/>
                    </a:cubicBezTo>
                    <a:close/>
                  </a:path>
                </a:pathLst>
              </a:custGeom>
              <a:solidFill>
                <a:srgbClr val="FFFFFF"/>
              </a:solidFill>
              <a:ln w="123825" cap="rnd">
                <a:solidFill>
                  <a:srgbClr val="3F2866"/>
                </a:solidFill>
                <a:prstDash val="solid"/>
                <a:round/>
              </a:ln>
            </p:spPr>
            <p:txBody>
              <a:bodyPr/>
              <a:lstStyle/>
              <a:p>
                <a:endParaRPr lang="en-IN"/>
              </a:p>
            </p:txBody>
          </p:sp>
          <p:sp>
            <p:nvSpPr>
              <p:cNvPr id="5" name="TextBox 5"/>
              <p:cNvSpPr txBox="1"/>
              <p:nvPr/>
            </p:nvSpPr>
            <p:spPr>
              <a:xfrm>
                <a:off x="0" y="-38100"/>
                <a:ext cx="3292282" cy="542976"/>
              </a:xfrm>
              <a:prstGeom prst="rect">
                <a:avLst/>
              </a:prstGeom>
            </p:spPr>
            <p:txBody>
              <a:bodyPr lIns="54026" tIns="54026" rIns="54026" bIns="54026" rtlCol="0" anchor="ctr"/>
              <a:lstStyle/>
              <a:p>
                <a:pPr algn="ctr">
                  <a:lnSpc>
                    <a:spcPts val="2659"/>
                  </a:lnSpc>
                  <a:spcBef>
                    <a:spcPct val="0"/>
                  </a:spcBef>
                </a:pPr>
                <a:endParaRPr/>
              </a:p>
            </p:txBody>
          </p:sp>
        </p:grpSp>
        <p:sp>
          <p:nvSpPr>
            <p:cNvPr id="6" name="TextBox 6"/>
            <p:cNvSpPr txBox="1"/>
            <p:nvPr/>
          </p:nvSpPr>
          <p:spPr>
            <a:xfrm>
              <a:off x="2754808" y="458796"/>
              <a:ext cx="16184118" cy="1725084"/>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Times New Roman Bold"/>
                  <a:ea typeface="Times New Roman Bold"/>
                  <a:cs typeface="Times New Roman Bold"/>
                  <a:sym typeface="Times New Roman Bold"/>
                </a:rPr>
                <a:t>How can Walmart leverage AI to solve persistent customer experience issues—such as stockouts, slow checkout, and weak personalization—and compete effectively with Amazon, Alibaba, Costco, and emerging AI-native commerce platforms?</a:t>
              </a:r>
            </a:p>
          </p:txBody>
        </p:sp>
        <p:sp>
          <p:nvSpPr>
            <p:cNvPr id="7" name="Freeform 7"/>
            <p:cNvSpPr/>
            <p:nvPr/>
          </p:nvSpPr>
          <p:spPr>
            <a:xfrm>
              <a:off x="0" y="682959"/>
              <a:ext cx="1927138" cy="1883777"/>
            </a:xfrm>
            <a:custGeom>
              <a:avLst/>
              <a:gdLst/>
              <a:ahLst/>
              <a:cxnLst/>
              <a:rect l="l" t="t" r="r" b="b"/>
              <a:pathLst>
                <a:path w="1927138" h="1883777">
                  <a:moveTo>
                    <a:pt x="0" y="0"/>
                  </a:moveTo>
                  <a:lnTo>
                    <a:pt x="1927138" y="0"/>
                  </a:lnTo>
                  <a:lnTo>
                    <a:pt x="1927138" y="1883778"/>
                  </a:lnTo>
                  <a:lnTo>
                    <a:pt x="0" y="1883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TextBox 8"/>
            <p:cNvSpPr txBox="1"/>
            <p:nvPr/>
          </p:nvSpPr>
          <p:spPr>
            <a:xfrm>
              <a:off x="152059" y="75940"/>
              <a:ext cx="1775079" cy="556683"/>
            </a:xfrm>
            <a:prstGeom prst="rect">
              <a:avLst/>
            </a:prstGeom>
          </p:spPr>
          <p:txBody>
            <a:bodyPr wrap="square" lIns="0" tIns="0" rIns="0" bIns="0" rtlCol="0" anchor="t">
              <a:spAutoFit/>
            </a:bodyPr>
            <a:lstStyle/>
            <a:p>
              <a:pPr algn="ctr">
                <a:lnSpc>
                  <a:spcPts val="3499"/>
                </a:lnSpc>
                <a:spcBef>
                  <a:spcPct val="0"/>
                </a:spcBef>
              </a:pPr>
              <a:r>
                <a:rPr lang="en-US" sz="2499" b="1" dirty="0">
                  <a:solidFill>
                    <a:srgbClr val="000000"/>
                  </a:solidFill>
                  <a:latin typeface="Times New Roman Bold"/>
                  <a:ea typeface="Times New Roman Bold"/>
                  <a:cs typeface="Times New Roman Bold"/>
                  <a:sym typeface="Times New Roman Bold"/>
                </a:rPr>
                <a:t>Question</a:t>
              </a:r>
            </a:p>
          </p:txBody>
        </p:sp>
      </p:grpSp>
      <p:grpSp>
        <p:nvGrpSpPr>
          <p:cNvPr id="9" name="Group 9"/>
          <p:cNvGrpSpPr/>
          <p:nvPr/>
        </p:nvGrpSpPr>
        <p:grpSpPr>
          <a:xfrm>
            <a:off x="1732087" y="3764571"/>
            <a:ext cx="16235563" cy="2840240"/>
            <a:chOff x="10600" y="-70032"/>
            <a:chExt cx="21647417" cy="3786987"/>
          </a:xfrm>
        </p:grpSpPr>
        <p:sp>
          <p:nvSpPr>
            <p:cNvPr id="10" name="Freeform 10"/>
            <p:cNvSpPr/>
            <p:nvPr/>
          </p:nvSpPr>
          <p:spPr>
            <a:xfrm>
              <a:off x="154675" y="1008467"/>
              <a:ext cx="1748646" cy="2199555"/>
            </a:xfrm>
            <a:custGeom>
              <a:avLst/>
              <a:gdLst/>
              <a:ahLst/>
              <a:cxnLst/>
              <a:rect l="l" t="t" r="r" b="b"/>
              <a:pathLst>
                <a:path w="1748646" h="2199555">
                  <a:moveTo>
                    <a:pt x="0" y="0"/>
                  </a:moveTo>
                  <a:lnTo>
                    <a:pt x="1748646" y="0"/>
                  </a:lnTo>
                  <a:lnTo>
                    <a:pt x="1748646" y="2199555"/>
                  </a:lnTo>
                  <a:lnTo>
                    <a:pt x="0" y="2199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 name="TextBox 11"/>
            <p:cNvSpPr txBox="1"/>
            <p:nvPr/>
          </p:nvSpPr>
          <p:spPr>
            <a:xfrm>
              <a:off x="10600" y="-70032"/>
              <a:ext cx="2057995" cy="556683"/>
            </a:xfrm>
            <a:prstGeom prst="rect">
              <a:avLst/>
            </a:prstGeom>
          </p:spPr>
          <p:txBody>
            <a:bodyPr lIns="0" tIns="0" rIns="0" bIns="0" rtlCol="0" anchor="t">
              <a:spAutoFit/>
            </a:bodyPr>
            <a:lstStyle/>
            <a:p>
              <a:pPr algn="ctr">
                <a:lnSpc>
                  <a:spcPts val="3499"/>
                </a:lnSpc>
                <a:spcBef>
                  <a:spcPct val="0"/>
                </a:spcBef>
              </a:pPr>
              <a:r>
                <a:rPr lang="en-US" sz="2499" b="1" dirty="0">
                  <a:solidFill>
                    <a:srgbClr val="000000"/>
                  </a:solidFill>
                  <a:latin typeface="Times New Roman Bold"/>
                  <a:ea typeface="Times New Roman Bold"/>
                  <a:cs typeface="Times New Roman Bold"/>
                  <a:sym typeface="Times New Roman Bold"/>
                </a:rPr>
                <a:t>Pain Points</a:t>
              </a:r>
            </a:p>
          </p:txBody>
        </p:sp>
        <p:sp>
          <p:nvSpPr>
            <p:cNvPr id="12" name="Freeform 12"/>
            <p:cNvSpPr/>
            <p:nvPr/>
          </p:nvSpPr>
          <p:spPr>
            <a:xfrm>
              <a:off x="2414744" y="171452"/>
              <a:ext cx="6414424" cy="3443731"/>
            </a:xfrm>
            <a:custGeom>
              <a:avLst/>
              <a:gdLst/>
              <a:ahLst/>
              <a:cxnLst/>
              <a:rect l="l" t="t" r="r" b="b"/>
              <a:pathLst>
                <a:path w="6414424" h="3443731">
                  <a:moveTo>
                    <a:pt x="0" y="0"/>
                  </a:moveTo>
                  <a:lnTo>
                    <a:pt x="6414425" y="0"/>
                  </a:lnTo>
                  <a:lnTo>
                    <a:pt x="6414425" y="3443731"/>
                  </a:lnTo>
                  <a:lnTo>
                    <a:pt x="0" y="3443731"/>
                  </a:lnTo>
                  <a:lnTo>
                    <a:pt x="0" y="0"/>
                  </a:lnTo>
                  <a:close/>
                </a:path>
              </a:pathLst>
            </a:custGeom>
            <a:blipFill>
              <a:blip r:embed="rId6"/>
              <a:stretch>
                <a:fillRect b="-1979"/>
              </a:stretch>
            </a:blipFill>
          </p:spPr>
          <p:txBody>
            <a:bodyPr/>
            <a:lstStyle/>
            <a:p>
              <a:endParaRPr lang="en-IN"/>
            </a:p>
          </p:txBody>
        </p:sp>
        <p:grpSp>
          <p:nvGrpSpPr>
            <p:cNvPr id="13" name="Group 13"/>
            <p:cNvGrpSpPr/>
            <p:nvPr/>
          </p:nvGrpSpPr>
          <p:grpSpPr>
            <a:xfrm>
              <a:off x="2825334" y="643828"/>
              <a:ext cx="5552072" cy="2499842"/>
              <a:chOff x="0" y="0"/>
              <a:chExt cx="983069" cy="442631"/>
            </a:xfrm>
          </p:grpSpPr>
          <p:sp>
            <p:nvSpPr>
              <p:cNvPr id="14" name="Freeform 14"/>
              <p:cNvSpPr/>
              <p:nvPr/>
            </p:nvSpPr>
            <p:spPr>
              <a:xfrm>
                <a:off x="0" y="0"/>
                <a:ext cx="983069" cy="442631"/>
              </a:xfrm>
              <a:custGeom>
                <a:avLst/>
                <a:gdLst/>
                <a:ahLst/>
                <a:cxnLst/>
                <a:rect l="l" t="t" r="r" b="b"/>
                <a:pathLst>
                  <a:path w="983069" h="442631">
                    <a:moveTo>
                      <a:pt x="94821" y="0"/>
                    </a:moveTo>
                    <a:lnTo>
                      <a:pt x="888249" y="0"/>
                    </a:lnTo>
                    <a:cubicBezTo>
                      <a:pt x="940617" y="0"/>
                      <a:pt x="983069" y="42453"/>
                      <a:pt x="983069" y="94821"/>
                    </a:cubicBezTo>
                    <a:lnTo>
                      <a:pt x="983069" y="347810"/>
                    </a:lnTo>
                    <a:cubicBezTo>
                      <a:pt x="983069" y="400178"/>
                      <a:pt x="940617" y="442631"/>
                      <a:pt x="888249" y="442631"/>
                    </a:cubicBezTo>
                    <a:lnTo>
                      <a:pt x="94821" y="442631"/>
                    </a:lnTo>
                    <a:cubicBezTo>
                      <a:pt x="42453" y="442631"/>
                      <a:pt x="0" y="400178"/>
                      <a:pt x="0" y="347810"/>
                    </a:cubicBezTo>
                    <a:lnTo>
                      <a:pt x="0" y="94821"/>
                    </a:lnTo>
                    <a:cubicBezTo>
                      <a:pt x="0" y="42453"/>
                      <a:pt x="42453" y="0"/>
                      <a:pt x="94821" y="0"/>
                    </a:cubicBezTo>
                    <a:close/>
                  </a:path>
                </a:pathLst>
              </a:custGeom>
              <a:solidFill>
                <a:srgbClr val="F5F4F1"/>
              </a:solidFill>
            </p:spPr>
            <p:txBody>
              <a:bodyPr/>
              <a:lstStyle/>
              <a:p>
                <a:endParaRPr lang="en-IN"/>
              </a:p>
            </p:txBody>
          </p:sp>
          <p:sp>
            <p:nvSpPr>
              <p:cNvPr id="15" name="TextBox 15"/>
              <p:cNvSpPr txBox="1"/>
              <p:nvPr/>
            </p:nvSpPr>
            <p:spPr>
              <a:xfrm>
                <a:off x="0" y="-38100"/>
                <a:ext cx="983069" cy="480731"/>
              </a:xfrm>
              <a:prstGeom prst="rect">
                <a:avLst/>
              </a:prstGeom>
            </p:spPr>
            <p:txBody>
              <a:bodyPr lIns="56672" tIns="56672" rIns="56672" bIns="56672" rtlCol="0" anchor="ctr"/>
              <a:lstStyle/>
              <a:p>
                <a:pPr algn="ctr">
                  <a:lnSpc>
                    <a:spcPts val="2659"/>
                  </a:lnSpc>
                  <a:spcBef>
                    <a:spcPct val="0"/>
                  </a:spcBef>
                </a:pPr>
                <a:endParaRPr/>
              </a:p>
            </p:txBody>
          </p:sp>
        </p:grpSp>
        <p:sp>
          <p:nvSpPr>
            <p:cNvPr id="16" name="TextBox 16"/>
            <p:cNvSpPr txBox="1"/>
            <p:nvPr/>
          </p:nvSpPr>
          <p:spPr>
            <a:xfrm>
              <a:off x="2875795" y="757091"/>
              <a:ext cx="5492324" cy="2215303"/>
            </a:xfrm>
            <a:prstGeom prst="rect">
              <a:avLst/>
            </a:prstGeom>
          </p:spPr>
          <p:txBody>
            <a:bodyPr lIns="0" tIns="0" rIns="0" bIns="0" rtlCol="0" anchor="t">
              <a:spAutoFit/>
            </a:bodyPr>
            <a:lstStyle/>
            <a:p>
              <a:pPr algn="ctr">
                <a:lnSpc>
                  <a:spcPts val="2660"/>
                </a:lnSpc>
                <a:spcBef>
                  <a:spcPct val="0"/>
                </a:spcBef>
              </a:pPr>
              <a:r>
                <a:rPr lang="en-US" sz="1900" b="1">
                  <a:solidFill>
                    <a:srgbClr val="000000"/>
                  </a:solidFill>
                  <a:latin typeface="Times New Roman Bold"/>
                  <a:ea typeface="Times New Roman Bold"/>
                  <a:cs typeface="Times New Roman Bold"/>
                  <a:sym typeface="Times New Roman Bold"/>
                </a:rPr>
                <a:t>Systemic CX Gaps: Customers face recurring friction across store, app, and delivery due to inventory inaccuracies, inconsistent checkout performance, and low-relevance recommendations.</a:t>
              </a:r>
            </a:p>
          </p:txBody>
        </p:sp>
        <p:sp>
          <p:nvSpPr>
            <p:cNvPr id="17" name="Freeform 17"/>
            <p:cNvSpPr/>
            <p:nvPr/>
          </p:nvSpPr>
          <p:spPr>
            <a:xfrm>
              <a:off x="8829169" y="136612"/>
              <a:ext cx="6414424" cy="3443731"/>
            </a:xfrm>
            <a:custGeom>
              <a:avLst/>
              <a:gdLst/>
              <a:ahLst/>
              <a:cxnLst/>
              <a:rect l="l" t="t" r="r" b="b"/>
              <a:pathLst>
                <a:path w="6414424" h="3443731">
                  <a:moveTo>
                    <a:pt x="0" y="0"/>
                  </a:moveTo>
                  <a:lnTo>
                    <a:pt x="6414424" y="0"/>
                  </a:lnTo>
                  <a:lnTo>
                    <a:pt x="6414424" y="3443731"/>
                  </a:lnTo>
                  <a:lnTo>
                    <a:pt x="0" y="3443731"/>
                  </a:lnTo>
                  <a:lnTo>
                    <a:pt x="0" y="0"/>
                  </a:lnTo>
                  <a:close/>
                </a:path>
              </a:pathLst>
            </a:custGeom>
            <a:blipFill>
              <a:blip r:embed="rId6"/>
              <a:stretch>
                <a:fillRect b="-1979"/>
              </a:stretch>
            </a:blipFill>
          </p:spPr>
          <p:txBody>
            <a:bodyPr/>
            <a:lstStyle/>
            <a:p>
              <a:endParaRPr lang="en-IN"/>
            </a:p>
          </p:txBody>
        </p:sp>
        <p:grpSp>
          <p:nvGrpSpPr>
            <p:cNvPr id="18" name="Group 18"/>
            <p:cNvGrpSpPr/>
            <p:nvPr/>
          </p:nvGrpSpPr>
          <p:grpSpPr>
            <a:xfrm>
              <a:off x="9239758" y="608988"/>
              <a:ext cx="5552072" cy="2475040"/>
              <a:chOff x="0" y="0"/>
              <a:chExt cx="983069" cy="438239"/>
            </a:xfrm>
          </p:grpSpPr>
          <p:sp>
            <p:nvSpPr>
              <p:cNvPr id="19" name="Freeform 19"/>
              <p:cNvSpPr/>
              <p:nvPr/>
            </p:nvSpPr>
            <p:spPr>
              <a:xfrm>
                <a:off x="0" y="0"/>
                <a:ext cx="983069" cy="438239"/>
              </a:xfrm>
              <a:custGeom>
                <a:avLst/>
                <a:gdLst/>
                <a:ahLst/>
                <a:cxnLst/>
                <a:rect l="l" t="t" r="r" b="b"/>
                <a:pathLst>
                  <a:path w="983069" h="438239">
                    <a:moveTo>
                      <a:pt x="94821" y="0"/>
                    </a:moveTo>
                    <a:lnTo>
                      <a:pt x="888249" y="0"/>
                    </a:lnTo>
                    <a:cubicBezTo>
                      <a:pt x="940617" y="0"/>
                      <a:pt x="983069" y="42453"/>
                      <a:pt x="983069" y="94821"/>
                    </a:cubicBezTo>
                    <a:lnTo>
                      <a:pt x="983069" y="343419"/>
                    </a:lnTo>
                    <a:cubicBezTo>
                      <a:pt x="983069" y="395787"/>
                      <a:pt x="940617" y="438239"/>
                      <a:pt x="888249" y="438239"/>
                    </a:cubicBezTo>
                    <a:lnTo>
                      <a:pt x="94821" y="438239"/>
                    </a:lnTo>
                    <a:cubicBezTo>
                      <a:pt x="42453" y="438239"/>
                      <a:pt x="0" y="395787"/>
                      <a:pt x="0" y="343419"/>
                    </a:cubicBezTo>
                    <a:lnTo>
                      <a:pt x="0" y="94821"/>
                    </a:lnTo>
                    <a:cubicBezTo>
                      <a:pt x="0" y="42453"/>
                      <a:pt x="42453" y="0"/>
                      <a:pt x="94821" y="0"/>
                    </a:cubicBezTo>
                    <a:close/>
                  </a:path>
                </a:pathLst>
              </a:custGeom>
              <a:solidFill>
                <a:srgbClr val="F5F4F1"/>
              </a:solidFill>
            </p:spPr>
            <p:txBody>
              <a:bodyPr/>
              <a:lstStyle/>
              <a:p>
                <a:endParaRPr lang="en-IN"/>
              </a:p>
            </p:txBody>
          </p:sp>
          <p:sp>
            <p:nvSpPr>
              <p:cNvPr id="20" name="TextBox 20"/>
              <p:cNvSpPr txBox="1"/>
              <p:nvPr/>
            </p:nvSpPr>
            <p:spPr>
              <a:xfrm>
                <a:off x="0" y="-38100"/>
                <a:ext cx="983069" cy="476339"/>
              </a:xfrm>
              <a:prstGeom prst="rect">
                <a:avLst/>
              </a:prstGeom>
            </p:spPr>
            <p:txBody>
              <a:bodyPr lIns="56672" tIns="56672" rIns="56672" bIns="56672" rtlCol="0" anchor="ctr"/>
              <a:lstStyle/>
              <a:p>
                <a:pPr algn="ctr">
                  <a:lnSpc>
                    <a:spcPts val="2659"/>
                  </a:lnSpc>
                  <a:spcBef>
                    <a:spcPct val="0"/>
                  </a:spcBef>
                </a:pPr>
                <a:endParaRPr/>
              </a:p>
            </p:txBody>
          </p:sp>
        </p:grpSp>
        <p:sp>
          <p:nvSpPr>
            <p:cNvPr id="21" name="TextBox 21"/>
            <p:cNvSpPr txBox="1"/>
            <p:nvPr/>
          </p:nvSpPr>
          <p:spPr>
            <a:xfrm>
              <a:off x="9299506" y="646569"/>
              <a:ext cx="5492324" cy="2352251"/>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Times New Roman Bold"/>
                  <a:ea typeface="Times New Roman Bold"/>
                  <a:cs typeface="Times New Roman Bold"/>
                  <a:sym typeface="Times New Roman Bold"/>
                </a:rPr>
                <a:t>Fragmented Data &amp; Reactive Operations: Identity, inventory, and behavioral signals sit in silos, preventing real-time predictive decision-making. Sparky improves search but does not solve foundational data or supply chain issues.</a:t>
              </a:r>
            </a:p>
          </p:txBody>
        </p:sp>
        <p:sp>
          <p:nvSpPr>
            <p:cNvPr id="22" name="Freeform 22"/>
            <p:cNvSpPr/>
            <p:nvPr/>
          </p:nvSpPr>
          <p:spPr>
            <a:xfrm>
              <a:off x="15243593" y="0"/>
              <a:ext cx="6414424" cy="3716955"/>
            </a:xfrm>
            <a:custGeom>
              <a:avLst/>
              <a:gdLst/>
              <a:ahLst/>
              <a:cxnLst/>
              <a:rect l="l" t="t" r="r" b="b"/>
              <a:pathLst>
                <a:path w="6414424" h="3716955">
                  <a:moveTo>
                    <a:pt x="0" y="0"/>
                  </a:moveTo>
                  <a:lnTo>
                    <a:pt x="6414424" y="0"/>
                  </a:lnTo>
                  <a:lnTo>
                    <a:pt x="6414424" y="3716955"/>
                  </a:lnTo>
                  <a:lnTo>
                    <a:pt x="0" y="3716955"/>
                  </a:lnTo>
                  <a:lnTo>
                    <a:pt x="0" y="0"/>
                  </a:lnTo>
                  <a:close/>
                </a:path>
              </a:pathLst>
            </a:custGeom>
            <a:blipFill>
              <a:blip r:embed="rId6"/>
              <a:stretch>
                <a:fillRect l="-3966" r="-3966" b="-1979"/>
              </a:stretch>
            </a:blipFill>
          </p:spPr>
          <p:txBody>
            <a:bodyPr/>
            <a:lstStyle/>
            <a:p>
              <a:endParaRPr lang="en-IN"/>
            </a:p>
          </p:txBody>
        </p:sp>
        <p:grpSp>
          <p:nvGrpSpPr>
            <p:cNvPr id="23" name="Group 23"/>
            <p:cNvGrpSpPr/>
            <p:nvPr/>
          </p:nvGrpSpPr>
          <p:grpSpPr>
            <a:xfrm>
              <a:off x="15654183" y="472376"/>
              <a:ext cx="5552072" cy="2773066"/>
              <a:chOff x="0" y="0"/>
              <a:chExt cx="983069" cy="491009"/>
            </a:xfrm>
          </p:grpSpPr>
          <p:sp>
            <p:nvSpPr>
              <p:cNvPr id="24" name="Freeform 24"/>
              <p:cNvSpPr/>
              <p:nvPr/>
            </p:nvSpPr>
            <p:spPr>
              <a:xfrm>
                <a:off x="0" y="0"/>
                <a:ext cx="983069" cy="491009"/>
              </a:xfrm>
              <a:custGeom>
                <a:avLst/>
                <a:gdLst/>
                <a:ahLst/>
                <a:cxnLst/>
                <a:rect l="l" t="t" r="r" b="b"/>
                <a:pathLst>
                  <a:path w="983069" h="491009">
                    <a:moveTo>
                      <a:pt x="94821" y="0"/>
                    </a:moveTo>
                    <a:lnTo>
                      <a:pt x="888249" y="0"/>
                    </a:lnTo>
                    <a:cubicBezTo>
                      <a:pt x="940617" y="0"/>
                      <a:pt x="983069" y="42453"/>
                      <a:pt x="983069" y="94821"/>
                    </a:cubicBezTo>
                    <a:lnTo>
                      <a:pt x="983069" y="396188"/>
                    </a:lnTo>
                    <a:cubicBezTo>
                      <a:pt x="983069" y="448556"/>
                      <a:pt x="940617" y="491009"/>
                      <a:pt x="888249" y="491009"/>
                    </a:cubicBezTo>
                    <a:lnTo>
                      <a:pt x="94821" y="491009"/>
                    </a:lnTo>
                    <a:cubicBezTo>
                      <a:pt x="42453" y="491009"/>
                      <a:pt x="0" y="448556"/>
                      <a:pt x="0" y="396188"/>
                    </a:cubicBezTo>
                    <a:lnTo>
                      <a:pt x="0" y="94821"/>
                    </a:lnTo>
                    <a:cubicBezTo>
                      <a:pt x="0" y="42453"/>
                      <a:pt x="42453" y="0"/>
                      <a:pt x="94821" y="0"/>
                    </a:cubicBezTo>
                    <a:close/>
                  </a:path>
                </a:pathLst>
              </a:custGeom>
              <a:solidFill>
                <a:srgbClr val="F5F4F1"/>
              </a:solidFill>
            </p:spPr>
            <p:txBody>
              <a:bodyPr/>
              <a:lstStyle/>
              <a:p>
                <a:endParaRPr lang="en-IN"/>
              </a:p>
            </p:txBody>
          </p:sp>
          <p:sp>
            <p:nvSpPr>
              <p:cNvPr id="25" name="TextBox 25"/>
              <p:cNvSpPr txBox="1"/>
              <p:nvPr/>
            </p:nvSpPr>
            <p:spPr>
              <a:xfrm>
                <a:off x="0" y="-38100"/>
                <a:ext cx="983069" cy="529109"/>
              </a:xfrm>
              <a:prstGeom prst="rect">
                <a:avLst/>
              </a:prstGeom>
            </p:spPr>
            <p:txBody>
              <a:bodyPr lIns="56672" tIns="56672" rIns="56672" bIns="56672" rtlCol="0" anchor="ctr"/>
              <a:lstStyle/>
              <a:p>
                <a:pPr algn="ctr">
                  <a:lnSpc>
                    <a:spcPts val="2659"/>
                  </a:lnSpc>
                  <a:spcBef>
                    <a:spcPct val="0"/>
                  </a:spcBef>
                </a:pPr>
                <a:endParaRPr/>
              </a:p>
            </p:txBody>
          </p:sp>
        </p:grpSp>
        <p:sp>
          <p:nvSpPr>
            <p:cNvPr id="26" name="TextBox 26"/>
            <p:cNvSpPr txBox="1"/>
            <p:nvPr/>
          </p:nvSpPr>
          <p:spPr>
            <a:xfrm>
              <a:off x="15713931" y="500432"/>
              <a:ext cx="5492324" cy="2659803"/>
            </a:xfrm>
            <a:prstGeom prst="rect">
              <a:avLst/>
            </a:prstGeom>
          </p:spPr>
          <p:txBody>
            <a:bodyPr lIns="0" tIns="0" rIns="0" bIns="0" rtlCol="0" anchor="t">
              <a:spAutoFit/>
            </a:bodyPr>
            <a:lstStyle/>
            <a:p>
              <a:pPr algn="ctr">
                <a:lnSpc>
                  <a:spcPts val="2660"/>
                </a:lnSpc>
                <a:spcBef>
                  <a:spcPct val="0"/>
                </a:spcBef>
              </a:pPr>
              <a:r>
                <a:rPr lang="en-US" sz="1900" b="1">
                  <a:solidFill>
                    <a:srgbClr val="000000"/>
                  </a:solidFill>
                  <a:latin typeface="Times New Roman Bold"/>
                  <a:ea typeface="Times New Roman Bold"/>
                  <a:cs typeface="Times New Roman Bold"/>
                  <a:sym typeface="Times New Roman Bold"/>
                </a:rPr>
                <a:t>Competitive Pressure: Amazon and Alibaba operate predictive, autonomous retail systems; TikTok Shop drives AI-native discovery; Costco leads in loyalty and retention through simplicity and trust.</a:t>
              </a:r>
            </a:p>
          </p:txBody>
        </p:sp>
      </p:grpSp>
      <p:sp>
        <p:nvSpPr>
          <p:cNvPr id="27" name="TextBox 27"/>
          <p:cNvSpPr txBox="1"/>
          <p:nvPr/>
        </p:nvSpPr>
        <p:spPr>
          <a:xfrm>
            <a:off x="1159482" y="414306"/>
            <a:ext cx="8135150" cy="749300"/>
          </a:xfrm>
          <a:prstGeom prst="rect">
            <a:avLst/>
          </a:prstGeom>
        </p:spPr>
        <p:txBody>
          <a:bodyPr lIns="0" tIns="0" rIns="0" bIns="0" rtlCol="0" anchor="t">
            <a:spAutoFit/>
          </a:bodyPr>
          <a:lstStyle/>
          <a:p>
            <a:pPr marL="0" lvl="0" indent="0" algn="l">
              <a:lnSpc>
                <a:spcPts val="5500"/>
              </a:lnSpc>
              <a:spcBef>
                <a:spcPct val="0"/>
              </a:spcBef>
            </a:pPr>
            <a:r>
              <a:rPr lang="en-US" sz="5000" b="1" spc="-50">
                <a:solidFill>
                  <a:srgbClr val="1B2748"/>
                </a:solidFill>
                <a:latin typeface="Times New Roman Bold"/>
                <a:ea typeface="Times New Roman Bold"/>
                <a:cs typeface="Times New Roman Bold"/>
                <a:sym typeface="Times New Roman Bold"/>
              </a:rPr>
              <a:t>Executive Summary</a:t>
            </a:r>
          </a:p>
        </p:txBody>
      </p:sp>
      <p:sp>
        <p:nvSpPr>
          <p:cNvPr id="28" name="TextBox 28"/>
          <p:cNvSpPr txBox="1"/>
          <p:nvPr/>
        </p:nvSpPr>
        <p:spPr>
          <a:xfrm>
            <a:off x="17257754" y="9210675"/>
            <a:ext cx="155492"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4</a:t>
            </a:r>
          </a:p>
        </p:txBody>
      </p:sp>
      <p:grpSp>
        <p:nvGrpSpPr>
          <p:cNvPr id="29" name="Group 29"/>
          <p:cNvGrpSpPr/>
          <p:nvPr/>
        </p:nvGrpSpPr>
        <p:grpSpPr>
          <a:xfrm>
            <a:off x="1724136" y="7061355"/>
            <a:ext cx="1733481" cy="2486802"/>
            <a:chOff x="-1" y="-57151"/>
            <a:chExt cx="2311308" cy="3315736"/>
          </a:xfrm>
        </p:grpSpPr>
        <p:sp>
          <p:nvSpPr>
            <p:cNvPr id="30" name="Freeform 30"/>
            <p:cNvSpPr/>
            <p:nvPr/>
          </p:nvSpPr>
          <p:spPr>
            <a:xfrm>
              <a:off x="77650" y="1263648"/>
              <a:ext cx="1984055" cy="1994937"/>
            </a:xfrm>
            <a:custGeom>
              <a:avLst/>
              <a:gdLst/>
              <a:ahLst/>
              <a:cxnLst/>
              <a:rect l="l" t="t" r="r" b="b"/>
              <a:pathLst>
                <a:path w="1984055" h="1994937">
                  <a:moveTo>
                    <a:pt x="0" y="0"/>
                  </a:moveTo>
                  <a:lnTo>
                    <a:pt x="1984055" y="0"/>
                  </a:lnTo>
                  <a:lnTo>
                    <a:pt x="1984055" y="1994937"/>
                  </a:lnTo>
                  <a:lnTo>
                    <a:pt x="0" y="19949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31" name="TextBox 31"/>
            <p:cNvSpPr txBox="1"/>
            <p:nvPr/>
          </p:nvSpPr>
          <p:spPr>
            <a:xfrm>
              <a:off x="-1" y="-57151"/>
              <a:ext cx="2311308" cy="1140883"/>
            </a:xfrm>
            <a:prstGeom prst="rect">
              <a:avLst/>
            </a:prstGeom>
          </p:spPr>
          <p:txBody>
            <a:bodyPr wrap="square" lIns="0" tIns="0" rIns="0" bIns="0" rtlCol="0" anchor="t">
              <a:spAutoFit/>
            </a:bodyPr>
            <a:lstStyle/>
            <a:p>
              <a:pPr algn="ctr">
                <a:lnSpc>
                  <a:spcPts val="3499"/>
                </a:lnSpc>
              </a:pPr>
              <a:r>
                <a:rPr lang="en-US" sz="2499" b="1" dirty="0">
                  <a:solidFill>
                    <a:srgbClr val="000000"/>
                  </a:solidFill>
                  <a:latin typeface="Times New Roman Bold"/>
                  <a:ea typeface="Times New Roman Bold"/>
                  <a:cs typeface="Times New Roman Bold"/>
                  <a:sym typeface="Times New Roman Bold"/>
                </a:rPr>
                <a:t>Solution</a:t>
              </a:r>
            </a:p>
            <a:p>
              <a:pPr algn="ctr">
                <a:lnSpc>
                  <a:spcPts val="3499"/>
                </a:lnSpc>
                <a:spcBef>
                  <a:spcPct val="0"/>
                </a:spcBef>
              </a:pPr>
              <a:r>
                <a:rPr lang="en-US" sz="2499" b="1" dirty="0">
                  <a:solidFill>
                    <a:srgbClr val="000000"/>
                  </a:solidFill>
                  <a:latin typeface="Times New Roman Bold"/>
                  <a:ea typeface="Times New Roman Bold"/>
                  <a:cs typeface="Times New Roman Bold"/>
                  <a:sym typeface="Times New Roman Bold"/>
                </a:rPr>
                <a:t>Framework</a:t>
              </a:r>
            </a:p>
          </p:txBody>
        </p:sp>
      </p:grpSp>
      <p:grpSp>
        <p:nvGrpSpPr>
          <p:cNvPr id="32" name="Group 32"/>
          <p:cNvGrpSpPr/>
          <p:nvPr/>
        </p:nvGrpSpPr>
        <p:grpSpPr>
          <a:xfrm>
            <a:off x="3593451" y="6814361"/>
            <a:ext cx="12504886" cy="3428189"/>
            <a:chOff x="0" y="0"/>
            <a:chExt cx="16673182" cy="4570918"/>
          </a:xfrm>
        </p:grpSpPr>
        <p:sp>
          <p:nvSpPr>
            <p:cNvPr id="33" name="Freeform 33"/>
            <p:cNvSpPr/>
            <p:nvPr/>
          </p:nvSpPr>
          <p:spPr>
            <a:xfrm>
              <a:off x="0" y="76788"/>
              <a:ext cx="4062900" cy="2290460"/>
            </a:xfrm>
            <a:custGeom>
              <a:avLst/>
              <a:gdLst/>
              <a:ahLst/>
              <a:cxnLst/>
              <a:rect l="l" t="t" r="r" b="b"/>
              <a:pathLst>
                <a:path w="4062900" h="2290460">
                  <a:moveTo>
                    <a:pt x="0" y="0"/>
                  </a:moveTo>
                  <a:lnTo>
                    <a:pt x="4062900" y="0"/>
                  </a:lnTo>
                  <a:lnTo>
                    <a:pt x="4062900" y="2290460"/>
                  </a:lnTo>
                  <a:lnTo>
                    <a:pt x="0" y="229046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34" name="TextBox 34"/>
            <p:cNvSpPr txBox="1"/>
            <p:nvPr/>
          </p:nvSpPr>
          <p:spPr>
            <a:xfrm>
              <a:off x="0" y="2367248"/>
              <a:ext cx="3312320" cy="1587500"/>
            </a:xfrm>
            <a:prstGeom prst="rect">
              <a:avLst/>
            </a:prstGeom>
          </p:spPr>
          <p:txBody>
            <a:bodyPr lIns="0" tIns="0" rIns="0" bIns="0" rtlCol="0" anchor="t">
              <a:spAutoFit/>
            </a:bodyPr>
            <a:lstStyle/>
            <a:p>
              <a:pPr algn="l">
                <a:lnSpc>
                  <a:spcPts val="1919"/>
                </a:lnSpc>
              </a:pPr>
              <a:r>
                <a:rPr lang="en-US" sz="1599" b="1">
                  <a:solidFill>
                    <a:srgbClr val="1F0A49"/>
                  </a:solidFill>
                  <a:latin typeface="Canva Sans Bold"/>
                  <a:ea typeface="Canva Sans Bold"/>
                  <a:cs typeface="Canva Sans Bold"/>
                  <a:sym typeface="Canva Sans Bold"/>
                </a:rPr>
                <a:t>Merge identity, events, product, and inventory into a real-time decision engine (Identity Graph × Luminate).</a:t>
              </a:r>
            </a:p>
          </p:txBody>
        </p:sp>
        <p:sp>
          <p:nvSpPr>
            <p:cNvPr id="35" name="TextBox 35"/>
            <p:cNvSpPr txBox="1"/>
            <p:nvPr/>
          </p:nvSpPr>
          <p:spPr>
            <a:xfrm>
              <a:off x="351612" y="435673"/>
              <a:ext cx="2456238" cy="1485900"/>
            </a:xfrm>
            <a:prstGeom prst="rect">
              <a:avLst/>
            </a:prstGeom>
          </p:spPr>
          <p:txBody>
            <a:bodyPr lIns="0" tIns="0" rIns="0" bIns="0" rtlCol="0" anchor="t">
              <a:spAutoFit/>
            </a:bodyPr>
            <a:lstStyle/>
            <a:p>
              <a:pPr algn="ctr">
                <a:lnSpc>
                  <a:spcPts val="2999"/>
                </a:lnSpc>
              </a:pPr>
              <a:r>
                <a:rPr lang="en-US" sz="2499" b="1">
                  <a:solidFill>
                    <a:srgbClr val="FFFFFF"/>
                  </a:solidFill>
                  <a:latin typeface="Canva Sans Bold"/>
                  <a:ea typeface="Canva Sans Bold"/>
                  <a:cs typeface="Canva Sans Bold"/>
                  <a:sym typeface="Canva Sans Bold"/>
                </a:rPr>
                <a:t>Unified AI Predictive Data Core</a:t>
              </a:r>
            </a:p>
          </p:txBody>
        </p:sp>
        <p:sp>
          <p:nvSpPr>
            <p:cNvPr id="36" name="Freeform 36"/>
            <p:cNvSpPr/>
            <p:nvPr/>
          </p:nvSpPr>
          <p:spPr>
            <a:xfrm>
              <a:off x="4244011" y="76788"/>
              <a:ext cx="3929483" cy="2215246"/>
            </a:xfrm>
            <a:custGeom>
              <a:avLst/>
              <a:gdLst/>
              <a:ahLst/>
              <a:cxnLst/>
              <a:rect l="l" t="t" r="r" b="b"/>
              <a:pathLst>
                <a:path w="3929483" h="2215246">
                  <a:moveTo>
                    <a:pt x="0" y="0"/>
                  </a:moveTo>
                  <a:lnTo>
                    <a:pt x="3929484" y="0"/>
                  </a:lnTo>
                  <a:lnTo>
                    <a:pt x="3929484" y="2215247"/>
                  </a:lnTo>
                  <a:lnTo>
                    <a:pt x="0" y="221524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a:p>
          </p:txBody>
        </p:sp>
        <p:sp>
          <p:nvSpPr>
            <p:cNvPr id="37" name="TextBox 37"/>
            <p:cNvSpPr txBox="1"/>
            <p:nvPr/>
          </p:nvSpPr>
          <p:spPr>
            <a:xfrm>
              <a:off x="4371011" y="403067"/>
              <a:ext cx="2878854" cy="1485900"/>
            </a:xfrm>
            <a:prstGeom prst="rect">
              <a:avLst/>
            </a:prstGeom>
          </p:spPr>
          <p:txBody>
            <a:bodyPr lIns="0" tIns="0" rIns="0" bIns="0" rtlCol="0" anchor="t">
              <a:spAutoFit/>
            </a:bodyPr>
            <a:lstStyle/>
            <a:p>
              <a:pPr algn="ctr">
                <a:lnSpc>
                  <a:spcPts val="2999"/>
                </a:lnSpc>
              </a:pPr>
              <a:r>
                <a:rPr lang="en-US" sz="2499" b="1">
                  <a:solidFill>
                    <a:srgbClr val="FFFFFF"/>
                  </a:solidFill>
                  <a:latin typeface="Canva Sans Bold"/>
                  <a:ea typeface="Canva Sans Bold"/>
                  <a:cs typeface="Canva Sans Bold"/>
                  <a:sym typeface="Canva Sans Bold"/>
                </a:rPr>
                <a:t>Autonomous Retail Operations</a:t>
              </a:r>
            </a:p>
          </p:txBody>
        </p:sp>
        <p:sp>
          <p:nvSpPr>
            <p:cNvPr id="38" name="TextBox 38"/>
            <p:cNvSpPr txBox="1"/>
            <p:nvPr/>
          </p:nvSpPr>
          <p:spPr>
            <a:xfrm>
              <a:off x="4244011" y="2292035"/>
              <a:ext cx="3806558" cy="1905000"/>
            </a:xfrm>
            <a:prstGeom prst="rect">
              <a:avLst/>
            </a:prstGeom>
          </p:spPr>
          <p:txBody>
            <a:bodyPr lIns="0" tIns="0" rIns="0" bIns="0" rtlCol="0" anchor="t">
              <a:spAutoFit/>
            </a:bodyPr>
            <a:lstStyle/>
            <a:p>
              <a:pPr algn="l">
                <a:lnSpc>
                  <a:spcPts val="1919"/>
                </a:lnSpc>
              </a:pPr>
              <a:r>
                <a:rPr lang="en-US" sz="1599" b="1">
                  <a:solidFill>
                    <a:srgbClr val="1F0A49"/>
                  </a:solidFill>
                  <a:latin typeface="Canva Sans Bold"/>
                  <a:ea typeface="Canva Sans Bold"/>
                  <a:cs typeface="Canva Sans Bold"/>
                  <a:sym typeface="Canva Sans Bold"/>
                </a:rPr>
                <a:t>Deploy computer vision for shelf accuracy, robotics for fulfillment, and digital twins for predictive planning reducing stockouts, shrink, and operational delays.</a:t>
              </a:r>
            </a:p>
          </p:txBody>
        </p:sp>
        <p:sp>
          <p:nvSpPr>
            <p:cNvPr id="39" name="TextBox 39"/>
            <p:cNvSpPr txBox="1"/>
            <p:nvPr/>
          </p:nvSpPr>
          <p:spPr>
            <a:xfrm>
              <a:off x="8500205" y="2348418"/>
              <a:ext cx="3475376" cy="2222500"/>
            </a:xfrm>
            <a:prstGeom prst="rect">
              <a:avLst/>
            </a:prstGeom>
          </p:spPr>
          <p:txBody>
            <a:bodyPr lIns="0" tIns="0" rIns="0" bIns="0" rtlCol="0" anchor="t">
              <a:spAutoFit/>
            </a:bodyPr>
            <a:lstStyle/>
            <a:p>
              <a:pPr algn="l">
                <a:lnSpc>
                  <a:spcPts val="1919"/>
                </a:lnSpc>
              </a:pPr>
              <a:r>
                <a:rPr lang="en-US" sz="1599" b="1">
                  <a:solidFill>
                    <a:srgbClr val="1F0A49"/>
                  </a:solidFill>
                  <a:latin typeface="Canva Sans Bold"/>
                  <a:ea typeface="Canva Sans Bold"/>
                  <a:cs typeface="Canva Sans Bold"/>
                  <a:sym typeface="Canva Sans Bold"/>
                </a:rPr>
                <a:t>Power dynamic loyalty, mission-based recommendations, frictionless checkout, and household-level personalization across all channels.</a:t>
              </a:r>
            </a:p>
          </p:txBody>
        </p:sp>
        <p:sp>
          <p:nvSpPr>
            <p:cNvPr id="40" name="Freeform 40"/>
            <p:cNvSpPr/>
            <p:nvPr/>
          </p:nvSpPr>
          <p:spPr>
            <a:xfrm>
              <a:off x="8500205" y="76788"/>
              <a:ext cx="3929483" cy="2215246"/>
            </a:xfrm>
            <a:custGeom>
              <a:avLst/>
              <a:gdLst/>
              <a:ahLst/>
              <a:cxnLst/>
              <a:rect l="l" t="t" r="r" b="b"/>
              <a:pathLst>
                <a:path w="3929483" h="2215246">
                  <a:moveTo>
                    <a:pt x="0" y="0"/>
                  </a:moveTo>
                  <a:lnTo>
                    <a:pt x="3929484" y="0"/>
                  </a:lnTo>
                  <a:lnTo>
                    <a:pt x="3929484" y="2215247"/>
                  </a:lnTo>
                  <a:lnTo>
                    <a:pt x="0" y="2215247"/>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a:p>
          </p:txBody>
        </p:sp>
        <p:sp>
          <p:nvSpPr>
            <p:cNvPr id="41" name="TextBox 41"/>
            <p:cNvSpPr txBox="1"/>
            <p:nvPr/>
          </p:nvSpPr>
          <p:spPr>
            <a:xfrm>
              <a:off x="8740791" y="418196"/>
              <a:ext cx="2781738" cy="1532431"/>
            </a:xfrm>
            <a:prstGeom prst="rect">
              <a:avLst/>
            </a:prstGeom>
          </p:spPr>
          <p:txBody>
            <a:bodyPr lIns="0" tIns="0" rIns="0" bIns="0" rtlCol="0" anchor="t">
              <a:spAutoFit/>
            </a:bodyPr>
            <a:lstStyle/>
            <a:p>
              <a:pPr algn="ctr">
                <a:lnSpc>
                  <a:spcPts val="3093"/>
                </a:lnSpc>
              </a:pPr>
              <a:r>
                <a:rPr lang="en-US" sz="2578" b="1">
                  <a:solidFill>
                    <a:srgbClr val="FFFFFF"/>
                  </a:solidFill>
                  <a:latin typeface="Canva Sans Bold"/>
                  <a:ea typeface="Canva Sans Bold"/>
                  <a:cs typeface="Canva Sans Bold"/>
                  <a:sym typeface="Canva Sans Bold"/>
                </a:rPr>
                <a:t>Predictive &amp; Personalized CX</a:t>
              </a:r>
            </a:p>
          </p:txBody>
        </p:sp>
        <p:sp>
          <p:nvSpPr>
            <p:cNvPr id="42" name="TextBox 42"/>
            <p:cNvSpPr txBox="1"/>
            <p:nvPr/>
          </p:nvSpPr>
          <p:spPr>
            <a:xfrm>
              <a:off x="12677752" y="2410764"/>
              <a:ext cx="3925166" cy="1905000"/>
            </a:xfrm>
            <a:prstGeom prst="rect">
              <a:avLst/>
            </a:prstGeom>
          </p:spPr>
          <p:txBody>
            <a:bodyPr lIns="0" tIns="0" rIns="0" bIns="0" rtlCol="0" anchor="t">
              <a:spAutoFit/>
            </a:bodyPr>
            <a:lstStyle/>
            <a:p>
              <a:pPr algn="l">
                <a:lnSpc>
                  <a:spcPts val="1919"/>
                </a:lnSpc>
              </a:pPr>
              <a:r>
                <a:rPr lang="en-US" sz="1599" b="1">
                  <a:solidFill>
                    <a:srgbClr val="1F0A49"/>
                  </a:solidFill>
                  <a:latin typeface="Canva Sans Bold"/>
                  <a:ea typeface="Canva Sans Bold"/>
                  <a:cs typeface="Canva Sans Bold"/>
                  <a:sym typeface="Canva Sans Bold"/>
                </a:rPr>
                <a:t>Build AI agents that plan, bundle, schedule, and execute entire shopping missions groceries, life events, holidays across Walmart’s channels.</a:t>
              </a:r>
            </a:p>
          </p:txBody>
        </p:sp>
        <p:sp>
          <p:nvSpPr>
            <p:cNvPr id="43" name="Freeform 43"/>
            <p:cNvSpPr/>
            <p:nvPr/>
          </p:nvSpPr>
          <p:spPr>
            <a:xfrm>
              <a:off x="12607489" y="0"/>
              <a:ext cx="4065693" cy="2292035"/>
            </a:xfrm>
            <a:custGeom>
              <a:avLst/>
              <a:gdLst/>
              <a:ahLst/>
              <a:cxnLst/>
              <a:rect l="l" t="t" r="r" b="b"/>
              <a:pathLst>
                <a:path w="4065693" h="2292035">
                  <a:moveTo>
                    <a:pt x="0" y="0"/>
                  </a:moveTo>
                  <a:lnTo>
                    <a:pt x="4065693" y="0"/>
                  </a:lnTo>
                  <a:lnTo>
                    <a:pt x="4065693" y="2292035"/>
                  </a:lnTo>
                  <a:lnTo>
                    <a:pt x="0" y="22920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a:p>
          </p:txBody>
        </p:sp>
        <p:sp>
          <p:nvSpPr>
            <p:cNvPr id="44" name="TextBox 44"/>
            <p:cNvSpPr txBox="1"/>
            <p:nvPr/>
          </p:nvSpPr>
          <p:spPr>
            <a:xfrm>
              <a:off x="13191689" y="269398"/>
              <a:ext cx="2425238" cy="1477278"/>
            </a:xfrm>
            <a:prstGeom prst="rect">
              <a:avLst/>
            </a:prstGeom>
          </p:spPr>
          <p:txBody>
            <a:bodyPr lIns="0" tIns="0" rIns="0" bIns="0" rtlCol="0" anchor="t">
              <a:spAutoFit/>
            </a:bodyPr>
            <a:lstStyle/>
            <a:p>
              <a:pPr algn="ctr">
                <a:lnSpc>
                  <a:spcPts val="2926"/>
                </a:lnSpc>
              </a:pPr>
              <a:r>
                <a:rPr lang="en-US" sz="2438" b="1">
                  <a:solidFill>
                    <a:srgbClr val="FFFFFF"/>
                  </a:solidFill>
                  <a:latin typeface="Canva Sans Bold"/>
                  <a:ea typeface="Canva Sans Bold"/>
                  <a:cs typeface="Canva Sans Bold"/>
                  <a:sym typeface="Canva Sans Bold"/>
                </a:rPr>
                <a:t>Agentic Commerce Ecosystem</a:t>
              </a:r>
            </a:p>
          </p:txBody>
        </p:sp>
      </p:grpSp>
      <p:sp>
        <p:nvSpPr>
          <p:cNvPr id="45" name="Freeform 4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17"/>
            <a:stretch>
              <a:fillRect t="-11621" b="-7994"/>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14306"/>
            <a:ext cx="10090750" cy="749300"/>
          </a:xfrm>
          <a:prstGeom prst="rect">
            <a:avLst/>
          </a:prstGeom>
        </p:spPr>
        <p:txBody>
          <a:bodyPr lIns="0" tIns="0" rIns="0" bIns="0" rtlCol="0" anchor="t">
            <a:spAutoFit/>
          </a:bodyPr>
          <a:lstStyle/>
          <a:p>
            <a:pPr marL="0" lvl="0" indent="0" algn="l">
              <a:lnSpc>
                <a:spcPts val="5500"/>
              </a:lnSpc>
              <a:spcBef>
                <a:spcPct val="0"/>
              </a:spcBef>
            </a:pPr>
            <a:r>
              <a:rPr lang="en-US" sz="5000" b="1">
                <a:solidFill>
                  <a:srgbClr val="1B2748"/>
                </a:solidFill>
                <a:latin typeface="Times New Roman Bold"/>
                <a:ea typeface="Times New Roman Bold"/>
                <a:cs typeface="Times New Roman Bold"/>
                <a:sym typeface="Times New Roman Bold"/>
              </a:rPr>
              <a:t>Situation &amp; Context</a:t>
            </a:r>
          </a:p>
        </p:txBody>
      </p:sp>
      <p:grpSp>
        <p:nvGrpSpPr>
          <p:cNvPr id="3" name="Group 3"/>
          <p:cNvGrpSpPr/>
          <p:nvPr/>
        </p:nvGrpSpPr>
        <p:grpSpPr>
          <a:xfrm>
            <a:off x="1236939" y="2568713"/>
            <a:ext cx="6250301" cy="6513416"/>
            <a:chOff x="0" y="0"/>
            <a:chExt cx="1646170" cy="1715467"/>
          </a:xfrm>
        </p:grpSpPr>
        <p:sp>
          <p:nvSpPr>
            <p:cNvPr id="4" name="Freeform 4"/>
            <p:cNvSpPr/>
            <p:nvPr/>
          </p:nvSpPr>
          <p:spPr>
            <a:xfrm>
              <a:off x="0" y="0"/>
              <a:ext cx="1646170" cy="1715468"/>
            </a:xfrm>
            <a:custGeom>
              <a:avLst/>
              <a:gdLst/>
              <a:ahLst/>
              <a:cxnLst/>
              <a:rect l="l" t="t" r="r" b="b"/>
              <a:pathLst>
                <a:path w="1646170" h="1715468">
                  <a:moveTo>
                    <a:pt x="37159" y="0"/>
                  </a:moveTo>
                  <a:lnTo>
                    <a:pt x="1609010" y="0"/>
                  </a:lnTo>
                  <a:cubicBezTo>
                    <a:pt x="1629533" y="0"/>
                    <a:pt x="1646170" y="16637"/>
                    <a:pt x="1646170" y="37159"/>
                  </a:cubicBezTo>
                  <a:lnTo>
                    <a:pt x="1646170" y="1678308"/>
                  </a:lnTo>
                  <a:cubicBezTo>
                    <a:pt x="1646170" y="1698831"/>
                    <a:pt x="1629533" y="1715468"/>
                    <a:pt x="1609010" y="1715468"/>
                  </a:cubicBezTo>
                  <a:lnTo>
                    <a:pt x="37159" y="1715468"/>
                  </a:lnTo>
                  <a:cubicBezTo>
                    <a:pt x="27304" y="1715468"/>
                    <a:pt x="17852" y="1711553"/>
                    <a:pt x="10884" y="1704584"/>
                  </a:cubicBezTo>
                  <a:cubicBezTo>
                    <a:pt x="3915" y="1697615"/>
                    <a:pt x="0" y="1688163"/>
                    <a:pt x="0" y="1678308"/>
                  </a:cubicBezTo>
                  <a:lnTo>
                    <a:pt x="0" y="37159"/>
                  </a:lnTo>
                  <a:cubicBezTo>
                    <a:pt x="0" y="27304"/>
                    <a:pt x="3915" y="17852"/>
                    <a:pt x="10884" y="10884"/>
                  </a:cubicBezTo>
                  <a:cubicBezTo>
                    <a:pt x="17852" y="3915"/>
                    <a:pt x="27304" y="0"/>
                    <a:pt x="37159" y="0"/>
                  </a:cubicBezTo>
                  <a:close/>
                </a:path>
              </a:pathLst>
            </a:custGeom>
            <a:solidFill>
              <a:srgbClr val="1B2748"/>
            </a:solidFill>
            <a:ln cap="rnd">
              <a:noFill/>
              <a:prstDash val="sysDot"/>
              <a:round/>
            </a:ln>
          </p:spPr>
          <p:txBody>
            <a:bodyPr/>
            <a:lstStyle/>
            <a:p>
              <a:endParaRPr lang="en-IN"/>
            </a:p>
          </p:txBody>
        </p:sp>
        <p:sp>
          <p:nvSpPr>
            <p:cNvPr id="5" name="TextBox 5"/>
            <p:cNvSpPr txBox="1"/>
            <p:nvPr/>
          </p:nvSpPr>
          <p:spPr>
            <a:xfrm>
              <a:off x="0" y="0"/>
              <a:ext cx="1646170" cy="1715467"/>
            </a:xfrm>
            <a:prstGeom prst="rect">
              <a:avLst/>
            </a:prstGeom>
          </p:spPr>
          <p:txBody>
            <a:bodyPr lIns="50800" tIns="50800" rIns="50800" bIns="50800" rtlCol="0" anchor="ctr"/>
            <a:lstStyle/>
            <a:p>
              <a:pPr algn="ctr">
                <a:lnSpc>
                  <a:spcPts val="1979"/>
                </a:lnSpc>
              </a:pPr>
              <a:endParaRPr/>
            </a:p>
          </p:txBody>
        </p:sp>
      </p:grpSp>
      <p:sp>
        <p:nvSpPr>
          <p:cNvPr id="6" name="TextBox 6"/>
          <p:cNvSpPr txBox="1"/>
          <p:nvPr/>
        </p:nvSpPr>
        <p:spPr>
          <a:xfrm>
            <a:off x="1766241" y="3184497"/>
            <a:ext cx="5191696" cy="500380"/>
          </a:xfrm>
          <a:prstGeom prst="rect">
            <a:avLst/>
          </a:prstGeom>
        </p:spPr>
        <p:txBody>
          <a:bodyPr lIns="0" tIns="0" rIns="0" bIns="0" rtlCol="0" anchor="t">
            <a:spAutoFit/>
          </a:bodyPr>
          <a:lstStyle/>
          <a:p>
            <a:pPr marL="0" lvl="0" indent="0" algn="l">
              <a:lnSpc>
                <a:spcPts val="3919"/>
              </a:lnSpc>
              <a:spcBef>
                <a:spcPct val="0"/>
              </a:spcBef>
            </a:pPr>
            <a:r>
              <a:rPr lang="en-US" sz="2799" b="1" spc="-55">
                <a:solidFill>
                  <a:srgbClr val="FFFFFF"/>
                </a:solidFill>
                <a:latin typeface="Times New Roman Bold"/>
                <a:ea typeface="Times New Roman Bold"/>
                <a:cs typeface="Times New Roman Bold"/>
                <a:sym typeface="Times New Roman Bold"/>
              </a:rPr>
              <a:t>The Problem we are trying to solve</a:t>
            </a:r>
          </a:p>
        </p:txBody>
      </p:sp>
      <p:sp>
        <p:nvSpPr>
          <p:cNvPr id="7" name="TextBox 7"/>
          <p:cNvSpPr txBox="1"/>
          <p:nvPr/>
        </p:nvSpPr>
        <p:spPr>
          <a:xfrm>
            <a:off x="1455162" y="3665827"/>
            <a:ext cx="5813854" cy="5251450"/>
          </a:xfrm>
          <a:prstGeom prst="rect">
            <a:avLst/>
          </a:prstGeom>
        </p:spPr>
        <p:txBody>
          <a:bodyPr lIns="0" tIns="0" rIns="0" bIns="0" rtlCol="0" anchor="t">
            <a:spAutoFit/>
          </a:bodyPr>
          <a:lstStyle/>
          <a:p>
            <a:pPr marL="539749" lvl="1" indent="-269875" algn="l">
              <a:lnSpc>
                <a:spcPts val="3499"/>
              </a:lnSpc>
              <a:buFont typeface="Arial"/>
              <a:buChar char="•"/>
            </a:pPr>
            <a:r>
              <a:rPr lang="en-US" sz="2499" spc="-49">
                <a:solidFill>
                  <a:srgbClr val="FFFFFF"/>
                </a:solidFill>
                <a:latin typeface="Times New Roman"/>
                <a:ea typeface="Times New Roman"/>
                <a:cs typeface="Times New Roman"/>
                <a:sym typeface="Times New Roman"/>
              </a:rPr>
              <a:t>Customer pain points persist across store, app, and delivery.</a:t>
            </a:r>
          </a:p>
          <a:p>
            <a:pPr marL="539749" lvl="1" indent="-269875" algn="l">
              <a:lnSpc>
                <a:spcPts val="3499"/>
              </a:lnSpc>
              <a:buFont typeface="Arial"/>
              <a:buChar char="•"/>
            </a:pPr>
            <a:r>
              <a:rPr lang="en-US" sz="2499" spc="-49">
                <a:solidFill>
                  <a:srgbClr val="FFFFFF"/>
                </a:solidFill>
                <a:latin typeface="Times New Roman"/>
                <a:ea typeface="Times New Roman"/>
                <a:cs typeface="Times New Roman"/>
                <a:sym typeface="Times New Roman"/>
              </a:rPr>
              <a:t>Stockouts and inaccurate inventory undermine trust.</a:t>
            </a:r>
          </a:p>
          <a:p>
            <a:pPr marL="539749" lvl="1" indent="-269875" algn="l">
              <a:lnSpc>
                <a:spcPts val="3499"/>
              </a:lnSpc>
              <a:buFont typeface="Arial"/>
              <a:buChar char="•"/>
            </a:pPr>
            <a:r>
              <a:rPr lang="en-US" sz="2499" spc="-49">
                <a:solidFill>
                  <a:srgbClr val="FFFFFF"/>
                </a:solidFill>
                <a:latin typeface="Times New Roman"/>
                <a:ea typeface="Times New Roman"/>
                <a:cs typeface="Times New Roman"/>
                <a:sym typeface="Times New Roman"/>
              </a:rPr>
              <a:t>App recommendations lack relevance and continuity.</a:t>
            </a:r>
          </a:p>
          <a:p>
            <a:pPr marL="539749" lvl="1" indent="-269875" algn="l">
              <a:lnSpc>
                <a:spcPts val="3499"/>
              </a:lnSpc>
              <a:buFont typeface="Arial"/>
              <a:buChar char="•"/>
            </a:pPr>
            <a:r>
              <a:rPr lang="en-US" sz="2499" spc="-49">
                <a:solidFill>
                  <a:srgbClr val="FFFFFF"/>
                </a:solidFill>
                <a:latin typeface="Times New Roman"/>
                <a:ea typeface="Times New Roman"/>
                <a:cs typeface="Times New Roman"/>
                <a:sym typeface="Times New Roman"/>
              </a:rPr>
              <a:t>Sparky improves search but does not fix systemic friction.</a:t>
            </a:r>
          </a:p>
          <a:p>
            <a:pPr marL="539749" lvl="1" indent="-269875" algn="l">
              <a:lnSpc>
                <a:spcPts val="3499"/>
              </a:lnSpc>
              <a:buFont typeface="Arial"/>
              <a:buChar char="•"/>
            </a:pPr>
            <a:r>
              <a:rPr lang="en-US" sz="2499" spc="-49">
                <a:solidFill>
                  <a:srgbClr val="FFFFFF"/>
                </a:solidFill>
                <a:latin typeface="Times New Roman"/>
                <a:ea typeface="Times New Roman"/>
                <a:cs typeface="Times New Roman"/>
                <a:sym typeface="Times New Roman"/>
              </a:rPr>
              <a:t>Competitors are winning by integrating AI across fulfillment, personalization, and logistics.</a:t>
            </a:r>
          </a:p>
          <a:p>
            <a:pPr algn="l">
              <a:lnSpc>
                <a:spcPts val="3499"/>
              </a:lnSpc>
            </a:pPr>
            <a:endParaRPr lang="en-US" sz="2499" spc="-49">
              <a:solidFill>
                <a:srgbClr val="FFFFFF"/>
              </a:solidFill>
              <a:latin typeface="Times New Roman"/>
              <a:ea typeface="Times New Roman"/>
              <a:cs typeface="Times New Roman"/>
              <a:sym typeface="Times New Roman"/>
            </a:endParaRPr>
          </a:p>
        </p:txBody>
      </p:sp>
      <p:sp>
        <p:nvSpPr>
          <p:cNvPr id="8" name="Freeform 8"/>
          <p:cNvSpPr/>
          <p:nvPr/>
        </p:nvSpPr>
        <p:spPr>
          <a:xfrm>
            <a:off x="13880282" y="6152317"/>
            <a:ext cx="4407718" cy="4407718"/>
          </a:xfrm>
          <a:custGeom>
            <a:avLst/>
            <a:gdLst/>
            <a:ahLst/>
            <a:cxnLst/>
            <a:rect l="l" t="t" r="r" b="b"/>
            <a:pathLst>
              <a:path w="4407718" h="4407718">
                <a:moveTo>
                  <a:pt x="0" y="0"/>
                </a:moveTo>
                <a:lnTo>
                  <a:pt x="4407718" y="0"/>
                </a:lnTo>
                <a:lnTo>
                  <a:pt x="4407718" y="4407718"/>
                </a:lnTo>
                <a:lnTo>
                  <a:pt x="0" y="4407718"/>
                </a:lnTo>
                <a:lnTo>
                  <a:pt x="0" y="0"/>
                </a:lnTo>
                <a:close/>
              </a:path>
            </a:pathLst>
          </a:custGeom>
          <a:blipFill>
            <a:blip r:embed="rId2"/>
            <a:stretch>
              <a:fillRect/>
            </a:stretch>
          </a:blipFill>
        </p:spPr>
        <p:txBody>
          <a:bodyPr/>
          <a:lstStyle/>
          <a:p>
            <a:endParaRPr lang="en-IN"/>
          </a:p>
        </p:txBody>
      </p:sp>
      <p:grpSp>
        <p:nvGrpSpPr>
          <p:cNvPr id="9" name="Group 9"/>
          <p:cNvGrpSpPr/>
          <p:nvPr/>
        </p:nvGrpSpPr>
        <p:grpSpPr>
          <a:xfrm>
            <a:off x="8928971" y="2568713"/>
            <a:ext cx="6250301" cy="6513416"/>
            <a:chOff x="0" y="0"/>
            <a:chExt cx="1646170" cy="1715467"/>
          </a:xfrm>
        </p:grpSpPr>
        <p:sp>
          <p:nvSpPr>
            <p:cNvPr id="10" name="Freeform 10"/>
            <p:cNvSpPr/>
            <p:nvPr/>
          </p:nvSpPr>
          <p:spPr>
            <a:xfrm>
              <a:off x="0" y="0"/>
              <a:ext cx="1646170" cy="1715468"/>
            </a:xfrm>
            <a:custGeom>
              <a:avLst/>
              <a:gdLst/>
              <a:ahLst/>
              <a:cxnLst/>
              <a:rect l="l" t="t" r="r" b="b"/>
              <a:pathLst>
                <a:path w="1646170" h="1715468">
                  <a:moveTo>
                    <a:pt x="37159" y="0"/>
                  </a:moveTo>
                  <a:lnTo>
                    <a:pt x="1609010" y="0"/>
                  </a:lnTo>
                  <a:cubicBezTo>
                    <a:pt x="1629533" y="0"/>
                    <a:pt x="1646170" y="16637"/>
                    <a:pt x="1646170" y="37159"/>
                  </a:cubicBezTo>
                  <a:lnTo>
                    <a:pt x="1646170" y="1678308"/>
                  </a:lnTo>
                  <a:cubicBezTo>
                    <a:pt x="1646170" y="1698831"/>
                    <a:pt x="1629533" y="1715468"/>
                    <a:pt x="1609010" y="1715468"/>
                  </a:cubicBezTo>
                  <a:lnTo>
                    <a:pt x="37159" y="1715468"/>
                  </a:lnTo>
                  <a:cubicBezTo>
                    <a:pt x="27304" y="1715468"/>
                    <a:pt x="17852" y="1711553"/>
                    <a:pt x="10884" y="1704584"/>
                  </a:cubicBezTo>
                  <a:cubicBezTo>
                    <a:pt x="3915" y="1697615"/>
                    <a:pt x="0" y="1688163"/>
                    <a:pt x="0" y="1678308"/>
                  </a:cubicBezTo>
                  <a:lnTo>
                    <a:pt x="0" y="37159"/>
                  </a:lnTo>
                  <a:cubicBezTo>
                    <a:pt x="0" y="27304"/>
                    <a:pt x="3915" y="17852"/>
                    <a:pt x="10884" y="10884"/>
                  </a:cubicBezTo>
                  <a:cubicBezTo>
                    <a:pt x="17852" y="3915"/>
                    <a:pt x="27304" y="0"/>
                    <a:pt x="37159" y="0"/>
                  </a:cubicBezTo>
                  <a:close/>
                </a:path>
              </a:pathLst>
            </a:custGeom>
            <a:solidFill>
              <a:srgbClr val="1B2748"/>
            </a:solidFill>
            <a:ln cap="rnd">
              <a:noFill/>
              <a:prstDash val="sysDot"/>
              <a:round/>
            </a:ln>
          </p:spPr>
          <p:txBody>
            <a:bodyPr/>
            <a:lstStyle/>
            <a:p>
              <a:endParaRPr lang="en-IN"/>
            </a:p>
          </p:txBody>
        </p:sp>
        <p:sp>
          <p:nvSpPr>
            <p:cNvPr id="11" name="TextBox 11"/>
            <p:cNvSpPr txBox="1"/>
            <p:nvPr/>
          </p:nvSpPr>
          <p:spPr>
            <a:xfrm>
              <a:off x="0" y="0"/>
              <a:ext cx="1646170" cy="1715467"/>
            </a:xfrm>
            <a:prstGeom prst="rect">
              <a:avLst/>
            </a:prstGeom>
          </p:spPr>
          <p:txBody>
            <a:bodyPr lIns="50800" tIns="50800" rIns="50800" bIns="50800" rtlCol="0" anchor="ctr"/>
            <a:lstStyle/>
            <a:p>
              <a:pPr algn="ctr">
                <a:lnSpc>
                  <a:spcPts val="1979"/>
                </a:lnSpc>
              </a:pPr>
              <a:endParaRPr/>
            </a:p>
          </p:txBody>
        </p:sp>
      </p:grpSp>
      <p:sp>
        <p:nvSpPr>
          <p:cNvPr id="12" name="TextBox 12"/>
          <p:cNvSpPr txBox="1"/>
          <p:nvPr/>
        </p:nvSpPr>
        <p:spPr>
          <a:xfrm>
            <a:off x="10512544" y="3222597"/>
            <a:ext cx="3083154" cy="500380"/>
          </a:xfrm>
          <a:prstGeom prst="rect">
            <a:avLst/>
          </a:prstGeom>
        </p:spPr>
        <p:txBody>
          <a:bodyPr lIns="0" tIns="0" rIns="0" bIns="0" rtlCol="0" anchor="t">
            <a:spAutoFit/>
          </a:bodyPr>
          <a:lstStyle/>
          <a:p>
            <a:pPr marL="0" lvl="0" indent="0" algn="l">
              <a:lnSpc>
                <a:spcPts val="3919"/>
              </a:lnSpc>
              <a:spcBef>
                <a:spcPct val="0"/>
              </a:spcBef>
            </a:pPr>
            <a:r>
              <a:rPr lang="en-US" sz="2799" b="1" spc="-55">
                <a:solidFill>
                  <a:srgbClr val="FFFFFF"/>
                </a:solidFill>
                <a:latin typeface="Times New Roman Bold"/>
                <a:ea typeface="Times New Roman Bold"/>
                <a:cs typeface="Times New Roman Bold"/>
                <a:sym typeface="Times New Roman Bold"/>
              </a:rPr>
              <a:t>Why It Matters Now</a:t>
            </a:r>
          </a:p>
        </p:txBody>
      </p:sp>
      <p:sp>
        <p:nvSpPr>
          <p:cNvPr id="13" name="TextBox 13"/>
          <p:cNvSpPr txBox="1"/>
          <p:nvPr/>
        </p:nvSpPr>
        <p:spPr>
          <a:xfrm>
            <a:off x="9212543" y="3830678"/>
            <a:ext cx="5683157" cy="4375150"/>
          </a:xfrm>
          <a:prstGeom prst="rect">
            <a:avLst/>
          </a:prstGeom>
        </p:spPr>
        <p:txBody>
          <a:bodyPr lIns="0" tIns="0" rIns="0" bIns="0" rtlCol="0" anchor="t">
            <a:spAutoFit/>
          </a:bodyPr>
          <a:lstStyle/>
          <a:p>
            <a:pPr marL="539749" lvl="1" indent="-269875" algn="l">
              <a:lnSpc>
                <a:spcPts val="3499"/>
              </a:lnSpc>
              <a:buFont typeface="Arial"/>
              <a:buChar char="•"/>
            </a:pPr>
            <a:r>
              <a:rPr lang="en-US" sz="2499" spc="-49">
                <a:solidFill>
                  <a:srgbClr val="FFFFFF"/>
                </a:solidFill>
                <a:latin typeface="Times New Roman"/>
                <a:ea typeface="Times New Roman"/>
                <a:cs typeface="Times New Roman"/>
                <a:sym typeface="Times New Roman"/>
              </a:rPr>
              <a:t>Customer expectations for personalization and convenience are accelerating.</a:t>
            </a:r>
          </a:p>
          <a:p>
            <a:pPr marL="539749" lvl="1" indent="-269875" algn="l">
              <a:lnSpc>
                <a:spcPts val="3499"/>
              </a:lnSpc>
              <a:buFont typeface="Arial"/>
              <a:buChar char="•"/>
            </a:pPr>
            <a:r>
              <a:rPr lang="en-US" sz="2499" spc="-49">
                <a:solidFill>
                  <a:srgbClr val="FFFFFF"/>
                </a:solidFill>
                <a:latin typeface="Times New Roman"/>
                <a:ea typeface="Times New Roman"/>
                <a:cs typeface="Times New Roman"/>
                <a:sym typeface="Times New Roman"/>
              </a:rPr>
              <a:t>Walmart’s data scale is an underleveraged asset.</a:t>
            </a:r>
          </a:p>
          <a:p>
            <a:pPr marL="539749" lvl="1" indent="-269875" algn="l">
              <a:lnSpc>
                <a:spcPts val="3499"/>
              </a:lnSpc>
              <a:buFont typeface="Arial"/>
              <a:buChar char="•"/>
            </a:pPr>
            <a:r>
              <a:rPr lang="en-US" sz="2499" spc="-49">
                <a:solidFill>
                  <a:srgbClr val="FFFFFF"/>
                </a:solidFill>
                <a:latin typeface="Times New Roman"/>
                <a:ea typeface="Times New Roman"/>
                <a:cs typeface="Times New Roman"/>
                <a:sym typeface="Times New Roman"/>
              </a:rPr>
              <a:t>AI-native competitors (Amazon, TikTok Shop, Alibaba) redefine speed and relevance.</a:t>
            </a:r>
          </a:p>
          <a:p>
            <a:pPr marL="539749" lvl="1" indent="-269875" algn="l">
              <a:lnSpc>
                <a:spcPts val="3499"/>
              </a:lnSpc>
              <a:buFont typeface="Arial"/>
              <a:buChar char="•"/>
            </a:pPr>
            <a:r>
              <a:rPr lang="en-US" sz="2499" spc="-49">
                <a:solidFill>
                  <a:srgbClr val="FFFFFF"/>
                </a:solidFill>
                <a:latin typeface="Times New Roman"/>
                <a:ea typeface="Times New Roman"/>
                <a:cs typeface="Times New Roman"/>
                <a:sym typeface="Times New Roman"/>
              </a:rPr>
              <a:t>Walmart needs predictive infrastructure, not feature enhancements.</a:t>
            </a:r>
          </a:p>
          <a:p>
            <a:pPr algn="l">
              <a:lnSpc>
                <a:spcPts val="3499"/>
              </a:lnSpc>
            </a:pPr>
            <a:endParaRPr lang="en-US" sz="2499" spc="-49">
              <a:solidFill>
                <a:srgbClr val="FFFFFF"/>
              </a:solidFill>
              <a:latin typeface="Times New Roman"/>
              <a:ea typeface="Times New Roman"/>
              <a:cs typeface="Times New Roman"/>
              <a:sym typeface="Times New Roman"/>
            </a:endParaRPr>
          </a:p>
        </p:txBody>
      </p:sp>
      <p:sp>
        <p:nvSpPr>
          <p:cNvPr id="14" name="Freeform 14"/>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
        <p:nvSpPr>
          <p:cNvPr id="15" name="TextBox 15"/>
          <p:cNvSpPr txBox="1"/>
          <p:nvPr/>
        </p:nvSpPr>
        <p:spPr>
          <a:xfrm>
            <a:off x="17259357" y="9210675"/>
            <a:ext cx="152286"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10327081" y="0"/>
            <a:ext cx="7960919" cy="10507873"/>
          </a:xfrm>
          <a:custGeom>
            <a:avLst/>
            <a:gdLst/>
            <a:ahLst/>
            <a:cxnLst/>
            <a:rect l="l" t="t" r="r" b="b"/>
            <a:pathLst>
              <a:path w="7960919" h="10507873">
                <a:moveTo>
                  <a:pt x="0" y="0"/>
                </a:moveTo>
                <a:lnTo>
                  <a:pt x="7960919" y="0"/>
                </a:lnTo>
                <a:lnTo>
                  <a:pt x="7960919" y="10507873"/>
                </a:lnTo>
                <a:lnTo>
                  <a:pt x="0" y="10507873"/>
                </a:lnTo>
                <a:lnTo>
                  <a:pt x="0" y="0"/>
                </a:lnTo>
                <a:close/>
              </a:path>
            </a:pathLst>
          </a:custGeom>
          <a:blipFill>
            <a:blip r:embed="rId2"/>
            <a:stretch>
              <a:fillRect l="-16854"/>
            </a:stretch>
          </a:blipFill>
        </p:spPr>
        <p:txBody>
          <a:bodyPr/>
          <a:lstStyle/>
          <a:p>
            <a:endParaRPr lang="en-IN"/>
          </a:p>
        </p:txBody>
      </p:sp>
      <p:sp>
        <p:nvSpPr>
          <p:cNvPr id="3" name="Freeform 3"/>
          <p:cNvSpPr/>
          <p:nvPr/>
        </p:nvSpPr>
        <p:spPr>
          <a:xfrm>
            <a:off x="16057428" y="297033"/>
            <a:ext cx="2048550" cy="1390932"/>
          </a:xfrm>
          <a:custGeom>
            <a:avLst/>
            <a:gdLst/>
            <a:ahLst/>
            <a:cxnLst/>
            <a:rect l="l" t="t" r="r" b="b"/>
            <a:pathLst>
              <a:path w="2048550" h="1390932">
                <a:moveTo>
                  <a:pt x="0" y="0"/>
                </a:moveTo>
                <a:lnTo>
                  <a:pt x="2048550" y="0"/>
                </a:lnTo>
                <a:lnTo>
                  <a:pt x="2048550" y="1390933"/>
                </a:lnTo>
                <a:lnTo>
                  <a:pt x="0" y="139093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86248" y="4381500"/>
            <a:ext cx="9397301" cy="1333500"/>
          </a:xfrm>
          <a:prstGeom prst="rect">
            <a:avLst/>
          </a:prstGeom>
        </p:spPr>
        <p:txBody>
          <a:bodyPr lIns="0" tIns="0" rIns="0" bIns="0" rtlCol="0" anchor="t">
            <a:spAutoFit/>
          </a:bodyPr>
          <a:lstStyle/>
          <a:p>
            <a:pPr algn="l">
              <a:lnSpc>
                <a:spcPts val="10500"/>
              </a:lnSpc>
              <a:spcBef>
                <a:spcPct val="0"/>
              </a:spcBef>
            </a:pPr>
            <a:r>
              <a:rPr lang="en-US" sz="7500">
                <a:solidFill>
                  <a:srgbClr val="FEFEFE"/>
                </a:solidFill>
                <a:latin typeface="Times New Roman"/>
                <a:ea typeface="Times New Roman"/>
                <a:cs typeface="Times New Roman"/>
                <a:sym typeface="Times New Roman"/>
              </a:rPr>
              <a:t>Recommendations</a:t>
            </a:r>
          </a:p>
        </p:txBody>
      </p:sp>
      <p:sp>
        <p:nvSpPr>
          <p:cNvPr id="5" name="TextBox 5"/>
          <p:cNvSpPr txBox="1"/>
          <p:nvPr/>
        </p:nvSpPr>
        <p:spPr>
          <a:xfrm>
            <a:off x="17252945" y="9210675"/>
            <a:ext cx="165110"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FEFEFE"/>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030523" cy="10287000"/>
            <a:chOff x="0" y="0"/>
            <a:chExt cx="1061563" cy="2709472"/>
          </a:xfrm>
        </p:grpSpPr>
        <p:sp>
          <p:nvSpPr>
            <p:cNvPr id="3" name="Freeform 3"/>
            <p:cNvSpPr/>
            <p:nvPr/>
          </p:nvSpPr>
          <p:spPr>
            <a:xfrm>
              <a:off x="0" y="0"/>
              <a:ext cx="1061563" cy="2709472"/>
            </a:xfrm>
            <a:custGeom>
              <a:avLst/>
              <a:gdLst/>
              <a:ahLst/>
              <a:cxnLst/>
              <a:rect l="l" t="t" r="r" b="b"/>
              <a:pathLst>
                <a:path w="1061563" h="2709472">
                  <a:moveTo>
                    <a:pt x="1061563" y="0"/>
                  </a:moveTo>
                  <a:lnTo>
                    <a:pt x="1061563" y="2709472"/>
                  </a:lnTo>
                  <a:lnTo>
                    <a:pt x="0" y="2709472"/>
                  </a:lnTo>
                  <a:lnTo>
                    <a:pt x="0" y="0"/>
                  </a:lnTo>
                  <a:close/>
                </a:path>
              </a:pathLst>
            </a:custGeom>
            <a:solidFill>
              <a:srgbClr val="1B2748"/>
            </a:solidFill>
          </p:spPr>
          <p:txBody>
            <a:bodyPr/>
            <a:lstStyle/>
            <a:p>
              <a:endParaRPr lang="en-IN"/>
            </a:p>
          </p:txBody>
        </p:sp>
        <p:sp>
          <p:nvSpPr>
            <p:cNvPr id="4" name="TextBox 4"/>
            <p:cNvSpPr txBox="1"/>
            <p:nvPr/>
          </p:nvSpPr>
          <p:spPr>
            <a:xfrm>
              <a:off x="0" y="-57150"/>
              <a:ext cx="1061563" cy="2766622"/>
            </a:xfrm>
            <a:prstGeom prst="rect">
              <a:avLst/>
            </a:prstGeom>
          </p:spPr>
          <p:txBody>
            <a:bodyPr lIns="50800" tIns="50800" rIns="50800" bIns="50800" rtlCol="0" anchor="ctr"/>
            <a:lstStyle/>
            <a:p>
              <a:pPr algn="ctr">
                <a:lnSpc>
                  <a:spcPts val="3306"/>
                </a:lnSpc>
              </a:pPr>
              <a:endParaRPr/>
            </a:p>
          </p:txBody>
        </p:sp>
      </p:grpSp>
      <p:grpSp>
        <p:nvGrpSpPr>
          <p:cNvPr id="5" name="Group 5"/>
          <p:cNvGrpSpPr/>
          <p:nvPr/>
        </p:nvGrpSpPr>
        <p:grpSpPr>
          <a:xfrm>
            <a:off x="702975" y="1515034"/>
            <a:ext cx="6655096" cy="7256931"/>
            <a:chOff x="0" y="0"/>
            <a:chExt cx="901327" cy="982836"/>
          </a:xfrm>
        </p:grpSpPr>
        <p:sp>
          <p:nvSpPr>
            <p:cNvPr id="6" name="Freeform 6"/>
            <p:cNvSpPr/>
            <p:nvPr/>
          </p:nvSpPr>
          <p:spPr>
            <a:xfrm>
              <a:off x="0" y="0"/>
              <a:ext cx="901327" cy="982836"/>
            </a:xfrm>
            <a:custGeom>
              <a:avLst/>
              <a:gdLst/>
              <a:ahLst/>
              <a:cxnLst/>
              <a:rect l="l" t="t" r="r" b="b"/>
              <a:pathLst>
                <a:path w="901327" h="982836">
                  <a:moveTo>
                    <a:pt x="29083" y="0"/>
                  </a:moveTo>
                  <a:lnTo>
                    <a:pt x="872245" y="0"/>
                  </a:lnTo>
                  <a:cubicBezTo>
                    <a:pt x="888307" y="0"/>
                    <a:pt x="901327" y="13021"/>
                    <a:pt x="901327" y="29083"/>
                  </a:cubicBezTo>
                  <a:lnTo>
                    <a:pt x="901327" y="953754"/>
                  </a:lnTo>
                  <a:cubicBezTo>
                    <a:pt x="901327" y="969816"/>
                    <a:pt x="888307" y="982836"/>
                    <a:pt x="872245" y="982836"/>
                  </a:cubicBezTo>
                  <a:lnTo>
                    <a:pt x="29083" y="982836"/>
                  </a:lnTo>
                  <a:cubicBezTo>
                    <a:pt x="13021" y="982836"/>
                    <a:pt x="0" y="969816"/>
                    <a:pt x="0" y="953754"/>
                  </a:cubicBezTo>
                  <a:lnTo>
                    <a:pt x="0" y="29083"/>
                  </a:lnTo>
                  <a:cubicBezTo>
                    <a:pt x="0" y="13021"/>
                    <a:pt x="13021" y="0"/>
                    <a:pt x="29083" y="0"/>
                  </a:cubicBezTo>
                  <a:close/>
                </a:path>
              </a:pathLst>
            </a:custGeom>
            <a:blipFill>
              <a:blip r:embed="rId2"/>
              <a:stretch>
                <a:fillRect l="-46927" r="-46927"/>
              </a:stretch>
            </a:blipFill>
            <a:ln cap="rnd">
              <a:noFill/>
              <a:prstDash val="solid"/>
              <a:round/>
            </a:ln>
          </p:spPr>
          <p:txBody>
            <a:bodyPr/>
            <a:lstStyle/>
            <a:p>
              <a:endParaRPr lang="en-IN"/>
            </a:p>
          </p:txBody>
        </p:sp>
      </p:grpSp>
      <p:sp>
        <p:nvSpPr>
          <p:cNvPr id="7" name="TextBox 7"/>
          <p:cNvSpPr txBox="1"/>
          <p:nvPr/>
        </p:nvSpPr>
        <p:spPr>
          <a:xfrm>
            <a:off x="7616335" y="1593669"/>
            <a:ext cx="10671665" cy="2162175"/>
          </a:xfrm>
          <a:prstGeom prst="rect">
            <a:avLst/>
          </a:prstGeom>
        </p:spPr>
        <p:txBody>
          <a:bodyPr lIns="0" tIns="0" rIns="0" bIns="0" rtlCol="0" anchor="t">
            <a:spAutoFit/>
          </a:bodyPr>
          <a:lstStyle/>
          <a:p>
            <a:pPr algn="l">
              <a:lnSpc>
                <a:spcPts val="8250"/>
              </a:lnSpc>
            </a:pPr>
            <a:r>
              <a:rPr lang="en-US" sz="7500">
                <a:solidFill>
                  <a:srgbClr val="1B2748"/>
                </a:solidFill>
                <a:latin typeface="Times New Roman"/>
                <a:ea typeface="Times New Roman"/>
                <a:cs typeface="Times New Roman"/>
                <a:sym typeface="Times New Roman"/>
              </a:rPr>
              <a:t>Our </a:t>
            </a:r>
          </a:p>
          <a:p>
            <a:pPr algn="l">
              <a:lnSpc>
                <a:spcPts val="8250"/>
              </a:lnSpc>
            </a:pPr>
            <a:r>
              <a:rPr lang="en-US" sz="7500">
                <a:solidFill>
                  <a:srgbClr val="1B2748"/>
                </a:solidFill>
                <a:latin typeface="Times New Roman"/>
                <a:ea typeface="Times New Roman"/>
                <a:cs typeface="Times New Roman"/>
                <a:sym typeface="Times New Roman"/>
              </a:rPr>
              <a:t>Proposal</a:t>
            </a:r>
          </a:p>
        </p:txBody>
      </p:sp>
      <p:sp>
        <p:nvSpPr>
          <p:cNvPr id="8" name="TextBox 8"/>
          <p:cNvSpPr txBox="1"/>
          <p:nvPr/>
        </p:nvSpPr>
        <p:spPr>
          <a:xfrm>
            <a:off x="7635385" y="4510089"/>
            <a:ext cx="7221419" cy="4940300"/>
          </a:xfrm>
          <a:prstGeom prst="rect">
            <a:avLst/>
          </a:prstGeom>
        </p:spPr>
        <p:txBody>
          <a:bodyPr lIns="0" tIns="0" rIns="0" bIns="0" rtlCol="0" anchor="t">
            <a:spAutoFit/>
          </a:bodyPr>
          <a:lstStyle/>
          <a:p>
            <a:pPr algn="l">
              <a:lnSpc>
                <a:spcPts val="2800"/>
              </a:lnSpc>
            </a:pPr>
            <a:r>
              <a:rPr lang="en-US" sz="2000">
                <a:solidFill>
                  <a:srgbClr val="000000"/>
                </a:solidFill>
                <a:latin typeface="Times New Roman"/>
                <a:ea typeface="Times New Roman"/>
                <a:cs typeface="Times New Roman"/>
                <a:sym typeface="Times New Roman"/>
              </a:rPr>
              <a:t>Unified AI Predictive Data Core</a:t>
            </a:r>
          </a:p>
          <a:p>
            <a:pPr marL="431801" lvl="1" indent="-215900" algn="l">
              <a:lnSpc>
                <a:spcPts val="2800"/>
              </a:lnSpc>
              <a:buFont typeface="Arial"/>
              <a:buChar char="•"/>
            </a:pPr>
            <a:r>
              <a:rPr lang="en-US" sz="2000">
                <a:solidFill>
                  <a:srgbClr val="000000"/>
                </a:solidFill>
                <a:latin typeface="Times New Roman"/>
                <a:ea typeface="Times New Roman"/>
                <a:cs typeface="Times New Roman"/>
                <a:sym typeface="Times New Roman"/>
              </a:rPr>
              <a:t>Real-time identity, preference modeling, and signal orchestration.</a:t>
            </a:r>
          </a:p>
          <a:p>
            <a:pPr algn="l">
              <a:lnSpc>
                <a:spcPts val="2800"/>
              </a:lnSpc>
            </a:pPr>
            <a:endParaRPr lang="en-US" sz="2000">
              <a:solidFill>
                <a:srgbClr val="000000"/>
              </a:solidFill>
              <a:latin typeface="Times New Roman"/>
              <a:ea typeface="Times New Roman"/>
              <a:cs typeface="Times New Roman"/>
              <a:sym typeface="Times New Roman"/>
            </a:endParaRPr>
          </a:p>
          <a:p>
            <a:pPr algn="l">
              <a:lnSpc>
                <a:spcPts val="2800"/>
              </a:lnSpc>
            </a:pPr>
            <a:r>
              <a:rPr lang="en-US" sz="2000">
                <a:solidFill>
                  <a:srgbClr val="000000"/>
                </a:solidFill>
                <a:latin typeface="Times New Roman"/>
                <a:ea typeface="Times New Roman"/>
                <a:cs typeface="Times New Roman"/>
                <a:sym typeface="Times New Roman"/>
              </a:rPr>
              <a:t>Autonomous Retail Operations</a:t>
            </a:r>
          </a:p>
          <a:p>
            <a:pPr marL="431801" lvl="1" indent="-215900" algn="l">
              <a:lnSpc>
                <a:spcPts val="2800"/>
              </a:lnSpc>
              <a:buFont typeface="Arial"/>
              <a:buChar char="•"/>
            </a:pPr>
            <a:r>
              <a:rPr lang="en-US" sz="2000">
                <a:solidFill>
                  <a:srgbClr val="000000"/>
                </a:solidFill>
                <a:latin typeface="Times New Roman"/>
                <a:ea typeface="Times New Roman"/>
                <a:cs typeface="Times New Roman"/>
                <a:sym typeface="Times New Roman"/>
              </a:rPr>
              <a:t>AI replenishment, robotics, computer vision, routing optimization, and digital twins.</a:t>
            </a:r>
          </a:p>
          <a:p>
            <a:pPr algn="l">
              <a:lnSpc>
                <a:spcPts val="2800"/>
              </a:lnSpc>
            </a:pPr>
            <a:endParaRPr lang="en-US" sz="2000">
              <a:solidFill>
                <a:srgbClr val="000000"/>
              </a:solidFill>
              <a:latin typeface="Times New Roman"/>
              <a:ea typeface="Times New Roman"/>
              <a:cs typeface="Times New Roman"/>
              <a:sym typeface="Times New Roman"/>
            </a:endParaRPr>
          </a:p>
          <a:p>
            <a:pPr algn="l">
              <a:lnSpc>
                <a:spcPts val="2800"/>
              </a:lnSpc>
            </a:pPr>
            <a:r>
              <a:rPr lang="en-US" sz="2000">
                <a:solidFill>
                  <a:srgbClr val="000000"/>
                </a:solidFill>
                <a:latin typeface="Times New Roman"/>
                <a:ea typeface="Times New Roman"/>
                <a:cs typeface="Times New Roman"/>
                <a:sym typeface="Times New Roman"/>
              </a:rPr>
              <a:t>Predictive &amp; Personalized CX</a:t>
            </a:r>
          </a:p>
          <a:p>
            <a:pPr marL="431801" lvl="1" indent="-215900" algn="l">
              <a:lnSpc>
                <a:spcPts val="2800"/>
              </a:lnSpc>
              <a:buFont typeface="Arial"/>
              <a:buChar char="•"/>
            </a:pPr>
            <a:r>
              <a:rPr lang="en-US" sz="2000">
                <a:solidFill>
                  <a:srgbClr val="000000"/>
                </a:solidFill>
                <a:latin typeface="Times New Roman"/>
                <a:ea typeface="Times New Roman"/>
                <a:cs typeface="Times New Roman"/>
                <a:sym typeface="Times New Roman"/>
              </a:rPr>
              <a:t>Context-aware offers, dynamic loyalty, automated replenishment, and personalized storefronts.</a:t>
            </a:r>
          </a:p>
          <a:p>
            <a:pPr algn="l">
              <a:lnSpc>
                <a:spcPts val="2800"/>
              </a:lnSpc>
            </a:pPr>
            <a:endParaRPr lang="en-US" sz="2000">
              <a:solidFill>
                <a:srgbClr val="000000"/>
              </a:solidFill>
              <a:latin typeface="Times New Roman"/>
              <a:ea typeface="Times New Roman"/>
              <a:cs typeface="Times New Roman"/>
              <a:sym typeface="Times New Roman"/>
            </a:endParaRPr>
          </a:p>
          <a:p>
            <a:pPr algn="l">
              <a:lnSpc>
                <a:spcPts val="2800"/>
              </a:lnSpc>
            </a:pPr>
            <a:r>
              <a:rPr lang="en-US" sz="2000">
                <a:solidFill>
                  <a:srgbClr val="000000"/>
                </a:solidFill>
                <a:latin typeface="Times New Roman"/>
                <a:ea typeface="Times New Roman"/>
                <a:cs typeface="Times New Roman"/>
                <a:sym typeface="Times New Roman"/>
              </a:rPr>
              <a:t>Agentic Commerce Ecosystem</a:t>
            </a:r>
          </a:p>
          <a:p>
            <a:pPr marL="431801" lvl="1" indent="-215900" algn="l">
              <a:lnSpc>
                <a:spcPts val="2800"/>
              </a:lnSpc>
              <a:buFont typeface="Arial"/>
              <a:buChar char="•"/>
            </a:pPr>
            <a:r>
              <a:rPr lang="en-US" sz="2000">
                <a:solidFill>
                  <a:srgbClr val="000000"/>
                </a:solidFill>
                <a:latin typeface="Times New Roman"/>
                <a:ea typeface="Times New Roman"/>
                <a:cs typeface="Times New Roman"/>
                <a:sym typeface="Times New Roman"/>
              </a:rPr>
              <a:t>Multi-step AI shopping missions, cross-channel integration, and external ecosystem partnerships.</a:t>
            </a:r>
          </a:p>
        </p:txBody>
      </p:sp>
      <p:sp>
        <p:nvSpPr>
          <p:cNvPr id="9" name="Freeform 9"/>
          <p:cNvSpPr/>
          <p:nvPr/>
        </p:nvSpPr>
        <p:spPr>
          <a:xfrm flipH="1">
            <a:off x="7616335" y="221098"/>
            <a:ext cx="5272616" cy="1293936"/>
          </a:xfrm>
          <a:custGeom>
            <a:avLst/>
            <a:gdLst/>
            <a:ahLst/>
            <a:cxnLst/>
            <a:rect l="l" t="t" r="r" b="b"/>
            <a:pathLst>
              <a:path w="5272616" h="1293936">
                <a:moveTo>
                  <a:pt x="5272616" y="0"/>
                </a:moveTo>
                <a:lnTo>
                  <a:pt x="0" y="0"/>
                </a:lnTo>
                <a:lnTo>
                  <a:pt x="0" y="1293936"/>
                </a:lnTo>
                <a:lnTo>
                  <a:pt x="5272616" y="1293936"/>
                </a:lnTo>
                <a:lnTo>
                  <a:pt x="52726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5"/>
            <a:stretch>
              <a:fillRect t="-11621" b="-7994"/>
            </a:stretch>
          </a:blipFill>
        </p:spPr>
        <p:txBody>
          <a:bodyPr/>
          <a:lstStyle/>
          <a:p>
            <a:endParaRPr lang="en-IN"/>
          </a:p>
        </p:txBody>
      </p:sp>
      <p:sp>
        <p:nvSpPr>
          <p:cNvPr id="11" name="TextBox 11"/>
          <p:cNvSpPr txBox="1"/>
          <p:nvPr/>
        </p:nvSpPr>
        <p:spPr>
          <a:xfrm>
            <a:off x="7815854" y="3916364"/>
            <a:ext cx="3385546" cy="411716"/>
          </a:xfrm>
          <a:prstGeom prst="rect">
            <a:avLst/>
          </a:prstGeom>
        </p:spPr>
        <p:txBody>
          <a:bodyPr wrap="square" lIns="0" tIns="0" rIns="0" bIns="0" rtlCol="0" anchor="t">
            <a:spAutoFit/>
          </a:bodyPr>
          <a:lstStyle/>
          <a:p>
            <a:pPr algn="ctr">
              <a:lnSpc>
                <a:spcPts val="3499"/>
              </a:lnSpc>
              <a:spcBef>
                <a:spcPct val="0"/>
              </a:spcBef>
            </a:pPr>
            <a:r>
              <a:rPr lang="en-US" sz="2499" b="1" dirty="0">
                <a:solidFill>
                  <a:srgbClr val="000000"/>
                </a:solidFill>
                <a:latin typeface="Times New Roman Bold"/>
                <a:ea typeface="Times New Roman Bold"/>
                <a:cs typeface="Times New Roman Bold"/>
                <a:sym typeface="Times New Roman Bold"/>
              </a:rPr>
              <a:t>A Four Pillar </a:t>
            </a:r>
            <a:r>
              <a:rPr lang="en-US" sz="2499" b="1" dirty="0" err="1">
                <a:solidFill>
                  <a:srgbClr val="000000"/>
                </a:solidFill>
                <a:latin typeface="Times New Roman Bold"/>
                <a:ea typeface="Times New Roman Bold"/>
                <a:cs typeface="Times New Roman Bold"/>
                <a:sym typeface="Times New Roman Bold"/>
              </a:rPr>
              <a:t>Srtrategy</a:t>
            </a:r>
            <a:endParaRPr lang="en-US" sz="2499" b="1" dirty="0">
              <a:solidFill>
                <a:srgbClr val="000000"/>
              </a:solidFill>
              <a:latin typeface="Times New Roman Bold"/>
              <a:ea typeface="Times New Roman Bold"/>
              <a:cs typeface="Times New Roman Bold"/>
              <a:sym typeface="Times New Roman Bold"/>
            </a:endParaRPr>
          </a:p>
        </p:txBody>
      </p:sp>
      <p:sp>
        <p:nvSpPr>
          <p:cNvPr id="12" name="TextBox 12"/>
          <p:cNvSpPr txBox="1"/>
          <p:nvPr/>
        </p:nvSpPr>
        <p:spPr>
          <a:xfrm>
            <a:off x="17272181" y="9210675"/>
            <a:ext cx="12663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4203"/>
        </a:solidFill>
        <a:effectLst/>
      </p:bgPr>
    </p:bg>
    <p:spTree>
      <p:nvGrpSpPr>
        <p:cNvPr id="1" name=""/>
        <p:cNvGrpSpPr/>
        <p:nvPr/>
      </p:nvGrpSpPr>
      <p:grpSpPr>
        <a:xfrm>
          <a:off x="0" y="0"/>
          <a:ext cx="0" cy="0"/>
          <a:chOff x="0" y="0"/>
          <a:chExt cx="0" cy="0"/>
        </a:xfrm>
      </p:grpSpPr>
      <p:sp>
        <p:nvSpPr>
          <p:cNvPr id="2" name="Freeform 2"/>
          <p:cNvSpPr/>
          <p:nvPr/>
        </p:nvSpPr>
        <p:spPr>
          <a:xfrm>
            <a:off x="10327081" y="0"/>
            <a:ext cx="7960919" cy="10507873"/>
          </a:xfrm>
          <a:custGeom>
            <a:avLst/>
            <a:gdLst/>
            <a:ahLst/>
            <a:cxnLst/>
            <a:rect l="l" t="t" r="r" b="b"/>
            <a:pathLst>
              <a:path w="7960919" h="10507873">
                <a:moveTo>
                  <a:pt x="0" y="0"/>
                </a:moveTo>
                <a:lnTo>
                  <a:pt x="7960919" y="0"/>
                </a:lnTo>
                <a:lnTo>
                  <a:pt x="7960919" y="10507873"/>
                </a:lnTo>
                <a:lnTo>
                  <a:pt x="0" y="10507873"/>
                </a:lnTo>
                <a:lnTo>
                  <a:pt x="0" y="0"/>
                </a:lnTo>
                <a:close/>
              </a:path>
            </a:pathLst>
          </a:custGeom>
          <a:blipFill>
            <a:blip r:embed="rId2"/>
            <a:stretch>
              <a:fillRect l="-16854"/>
            </a:stretch>
          </a:blipFill>
        </p:spPr>
        <p:txBody>
          <a:bodyPr/>
          <a:lstStyle/>
          <a:p>
            <a:endParaRPr lang="en-IN"/>
          </a:p>
        </p:txBody>
      </p:sp>
      <p:sp>
        <p:nvSpPr>
          <p:cNvPr id="3" name="Freeform 3"/>
          <p:cNvSpPr/>
          <p:nvPr/>
        </p:nvSpPr>
        <p:spPr>
          <a:xfrm>
            <a:off x="16057428" y="297033"/>
            <a:ext cx="2048550" cy="1390932"/>
          </a:xfrm>
          <a:custGeom>
            <a:avLst/>
            <a:gdLst/>
            <a:ahLst/>
            <a:cxnLst/>
            <a:rect l="l" t="t" r="r" b="b"/>
            <a:pathLst>
              <a:path w="2048550" h="1390932">
                <a:moveTo>
                  <a:pt x="0" y="0"/>
                </a:moveTo>
                <a:lnTo>
                  <a:pt x="2048550" y="0"/>
                </a:lnTo>
                <a:lnTo>
                  <a:pt x="2048550" y="1390933"/>
                </a:lnTo>
                <a:lnTo>
                  <a:pt x="0" y="139093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86248" y="4381500"/>
            <a:ext cx="9397301" cy="1333500"/>
          </a:xfrm>
          <a:prstGeom prst="rect">
            <a:avLst/>
          </a:prstGeom>
        </p:spPr>
        <p:txBody>
          <a:bodyPr lIns="0" tIns="0" rIns="0" bIns="0" rtlCol="0" anchor="t">
            <a:spAutoFit/>
          </a:bodyPr>
          <a:lstStyle/>
          <a:p>
            <a:pPr algn="l">
              <a:lnSpc>
                <a:spcPts val="10500"/>
              </a:lnSpc>
              <a:spcBef>
                <a:spcPct val="0"/>
              </a:spcBef>
            </a:pPr>
            <a:r>
              <a:rPr lang="en-US" sz="7500">
                <a:solidFill>
                  <a:srgbClr val="FEFEFE"/>
                </a:solidFill>
                <a:latin typeface="Times New Roman"/>
                <a:ea typeface="Times New Roman"/>
                <a:cs typeface="Times New Roman"/>
                <a:sym typeface="Times New Roman"/>
              </a:rPr>
              <a:t>Evidence &amp; Benefits</a:t>
            </a:r>
          </a:p>
        </p:txBody>
      </p:sp>
      <p:sp>
        <p:nvSpPr>
          <p:cNvPr id="5" name="TextBox 5"/>
          <p:cNvSpPr txBox="1"/>
          <p:nvPr/>
        </p:nvSpPr>
        <p:spPr>
          <a:xfrm>
            <a:off x="17257754" y="9210675"/>
            <a:ext cx="155492"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FEFEFE"/>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626163"/>
            <a:ext cx="8098108" cy="736600"/>
          </a:xfrm>
          <a:prstGeom prst="rect">
            <a:avLst/>
          </a:prstGeom>
        </p:spPr>
        <p:txBody>
          <a:bodyPr lIns="0" tIns="0" rIns="0" bIns="0" rtlCol="0" anchor="t">
            <a:spAutoFit/>
          </a:bodyPr>
          <a:lstStyle/>
          <a:p>
            <a:pPr algn="ctr">
              <a:lnSpc>
                <a:spcPts val="5450"/>
              </a:lnSpc>
            </a:pPr>
            <a:r>
              <a:rPr lang="en-US" sz="5000" b="1">
                <a:solidFill>
                  <a:srgbClr val="1B2748"/>
                </a:solidFill>
                <a:latin typeface="Times New Roman Bold"/>
                <a:ea typeface="Times New Roman Bold"/>
                <a:cs typeface="Times New Roman Bold"/>
                <a:sym typeface="Times New Roman Bold"/>
              </a:rPr>
              <a:t>COMPETITIVE ANALYSIS</a:t>
            </a:r>
          </a:p>
        </p:txBody>
      </p:sp>
      <p:grpSp>
        <p:nvGrpSpPr>
          <p:cNvPr id="3" name="Group 3"/>
          <p:cNvGrpSpPr/>
          <p:nvPr/>
        </p:nvGrpSpPr>
        <p:grpSpPr>
          <a:xfrm>
            <a:off x="1197127" y="1940028"/>
            <a:ext cx="15164239" cy="1716682"/>
            <a:chOff x="0" y="0"/>
            <a:chExt cx="3993874" cy="452130"/>
          </a:xfrm>
        </p:grpSpPr>
        <p:sp>
          <p:nvSpPr>
            <p:cNvPr id="4" name="Freeform 4"/>
            <p:cNvSpPr/>
            <p:nvPr/>
          </p:nvSpPr>
          <p:spPr>
            <a:xfrm>
              <a:off x="0" y="0"/>
              <a:ext cx="3993874" cy="452130"/>
            </a:xfrm>
            <a:custGeom>
              <a:avLst/>
              <a:gdLst/>
              <a:ahLst/>
              <a:cxnLst/>
              <a:rect l="l" t="t" r="r" b="b"/>
              <a:pathLst>
                <a:path w="3993874" h="452130">
                  <a:moveTo>
                    <a:pt x="15316" y="0"/>
                  </a:moveTo>
                  <a:lnTo>
                    <a:pt x="3978558" y="0"/>
                  </a:lnTo>
                  <a:cubicBezTo>
                    <a:pt x="3982620" y="0"/>
                    <a:pt x="3986515" y="1614"/>
                    <a:pt x="3989388" y="4486"/>
                  </a:cubicBezTo>
                  <a:cubicBezTo>
                    <a:pt x="3992260" y="7358"/>
                    <a:pt x="3993874" y="11254"/>
                    <a:pt x="3993874" y="15316"/>
                  </a:cubicBezTo>
                  <a:lnTo>
                    <a:pt x="3993874" y="436814"/>
                  </a:lnTo>
                  <a:cubicBezTo>
                    <a:pt x="3993874" y="445273"/>
                    <a:pt x="3987016" y="452130"/>
                    <a:pt x="3978558" y="452130"/>
                  </a:cubicBezTo>
                  <a:lnTo>
                    <a:pt x="15316" y="452130"/>
                  </a:lnTo>
                  <a:cubicBezTo>
                    <a:pt x="11254" y="452130"/>
                    <a:pt x="7358" y="450517"/>
                    <a:pt x="4486" y="447644"/>
                  </a:cubicBezTo>
                  <a:cubicBezTo>
                    <a:pt x="1614" y="444772"/>
                    <a:pt x="0" y="440876"/>
                    <a:pt x="0" y="436814"/>
                  </a:cubicBezTo>
                  <a:lnTo>
                    <a:pt x="0" y="15316"/>
                  </a:lnTo>
                  <a:cubicBezTo>
                    <a:pt x="0" y="11254"/>
                    <a:pt x="1614" y="7358"/>
                    <a:pt x="4486" y="4486"/>
                  </a:cubicBezTo>
                  <a:cubicBezTo>
                    <a:pt x="7358" y="1614"/>
                    <a:pt x="11254" y="0"/>
                    <a:pt x="15316" y="0"/>
                  </a:cubicBezTo>
                  <a:close/>
                </a:path>
              </a:pathLst>
            </a:custGeom>
            <a:solidFill>
              <a:srgbClr val="1B2748"/>
            </a:solidFill>
            <a:ln cap="rnd">
              <a:noFill/>
              <a:prstDash val="sysDot"/>
              <a:round/>
            </a:ln>
          </p:spPr>
          <p:txBody>
            <a:bodyPr/>
            <a:lstStyle/>
            <a:p>
              <a:endParaRPr lang="en-IN"/>
            </a:p>
          </p:txBody>
        </p:sp>
        <p:sp>
          <p:nvSpPr>
            <p:cNvPr id="5" name="TextBox 5"/>
            <p:cNvSpPr txBox="1"/>
            <p:nvPr/>
          </p:nvSpPr>
          <p:spPr>
            <a:xfrm>
              <a:off x="0" y="0"/>
              <a:ext cx="3993874" cy="452130"/>
            </a:xfrm>
            <a:prstGeom prst="rect">
              <a:avLst/>
            </a:prstGeom>
          </p:spPr>
          <p:txBody>
            <a:bodyPr lIns="50800" tIns="50800" rIns="50800" bIns="50800" rtlCol="0" anchor="ctr"/>
            <a:lstStyle/>
            <a:p>
              <a:pPr algn="ctr">
                <a:lnSpc>
                  <a:spcPts val="1979"/>
                </a:lnSpc>
              </a:pPr>
              <a:endParaRPr/>
            </a:p>
          </p:txBody>
        </p:sp>
      </p:grpSp>
      <p:sp>
        <p:nvSpPr>
          <p:cNvPr id="6" name="TextBox 6"/>
          <p:cNvSpPr txBox="1"/>
          <p:nvPr/>
        </p:nvSpPr>
        <p:spPr>
          <a:xfrm>
            <a:off x="1274858" y="2089187"/>
            <a:ext cx="15008777" cy="1385734"/>
          </a:xfrm>
          <a:prstGeom prst="rect">
            <a:avLst/>
          </a:prstGeom>
        </p:spPr>
        <p:txBody>
          <a:bodyPr lIns="0" tIns="0" rIns="0" bIns="0" rtlCol="0" anchor="t">
            <a:spAutoFit/>
          </a:bodyPr>
          <a:lstStyle/>
          <a:p>
            <a:pPr algn="l">
              <a:lnSpc>
                <a:spcPts val="3742"/>
              </a:lnSpc>
            </a:pPr>
            <a:r>
              <a:rPr lang="en-US" sz="2399">
                <a:solidFill>
                  <a:srgbClr val="FFFFFF"/>
                </a:solidFill>
                <a:latin typeface="Times New Roman"/>
                <a:ea typeface="Times New Roman"/>
                <a:cs typeface="Times New Roman"/>
                <a:sym typeface="Times New Roman"/>
              </a:rPr>
              <a:t>Walmart operates with unmatched scale (240M+ weekly customers) and a rich labeled dataset, giving it the strongest raw AI inputs among U.S. retailers. Its omnichannel presence enables a 360° data flywheel, integrating store + online behavior into unified AI models</a:t>
            </a:r>
          </a:p>
        </p:txBody>
      </p:sp>
      <p:sp>
        <p:nvSpPr>
          <p:cNvPr id="7" name="TextBox 7"/>
          <p:cNvSpPr txBox="1"/>
          <p:nvPr/>
        </p:nvSpPr>
        <p:spPr>
          <a:xfrm>
            <a:off x="12053531" y="3741621"/>
            <a:ext cx="4067806" cy="309948"/>
          </a:xfrm>
          <a:prstGeom prst="rect">
            <a:avLst/>
          </a:prstGeom>
        </p:spPr>
        <p:txBody>
          <a:bodyPr lIns="0" tIns="0" rIns="0" bIns="0" rtlCol="0" anchor="t">
            <a:spAutoFit/>
          </a:bodyPr>
          <a:lstStyle/>
          <a:p>
            <a:pPr algn="ctr">
              <a:lnSpc>
                <a:spcPts val="2328"/>
              </a:lnSpc>
            </a:pPr>
            <a:r>
              <a:rPr lang="en-US" sz="1990" b="1">
                <a:solidFill>
                  <a:srgbClr val="000000"/>
                </a:solidFill>
                <a:latin typeface="Times New Roman Bold"/>
                <a:ea typeface="Times New Roman Bold"/>
                <a:cs typeface="Times New Roman Bold"/>
                <a:sym typeface="Times New Roman Bold"/>
              </a:rPr>
              <a:t>MARKET PRESSURE &amp; THREATS</a:t>
            </a:r>
          </a:p>
        </p:txBody>
      </p:sp>
      <p:sp>
        <p:nvSpPr>
          <p:cNvPr id="8" name="TextBox 8"/>
          <p:cNvSpPr txBox="1"/>
          <p:nvPr/>
        </p:nvSpPr>
        <p:spPr>
          <a:xfrm>
            <a:off x="6463031" y="3741621"/>
            <a:ext cx="4379777" cy="309948"/>
          </a:xfrm>
          <a:prstGeom prst="rect">
            <a:avLst/>
          </a:prstGeom>
        </p:spPr>
        <p:txBody>
          <a:bodyPr lIns="0" tIns="0" rIns="0" bIns="0" rtlCol="0" anchor="t">
            <a:spAutoFit/>
          </a:bodyPr>
          <a:lstStyle/>
          <a:p>
            <a:pPr algn="ctr">
              <a:lnSpc>
                <a:spcPts val="2328"/>
              </a:lnSpc>
            </a:pPr>
            <a:r>
              <a:rPr lang="en-US" sz="1990" b="1">
                <a:solidFill>
                  <a:srgbClr val="000000"/>
                </a:solidFill>
                <a:latin typeface="Times New Roman Bold"/>
                <a:ea typeface="Times New Roman Bold"/>
                <a:cs typeface="Times New Roman Bold"/>
                <a:sym typeface="Times New Roman Bold"/>
              </a:rPr>
              <a:t>COMPETITOR ADVANTAGE AREAS</a:t>
            </a:r>
          </a:p>
        </p:txBody>
      </p:sp>
      <p:grpSp>
        <p:nvGrpSpPr>
          <p:cNvPr id="9" name="Group 9"/>
          <p:cNvGrpSpPr/>
          <p:nvPr/>
        </p:nvGrpSpPr>
        <p:grpSpPr>
          <a:xfrm rot="-5400000">
            <a:off x="753304" y="4589828"/>
            <a:ext cx="5267424" cy="4379777"/>
            <a:chOff x="0" y="0"/>
            <a:chExt cx="1838435" cy="1528628"/>
          </a:xfrm>
        </p:grpSpPr>
        <p:sp>
          <p:nvSpPr>
            <p:cNvPr id="10" name="Freeform 10"/>
            <p:cNvSpPr/>
            <p:nvPr/>
          </p:nvSpPr>
          <p:spPr>
            <a:xfrm>
              <a:off x="0" y="0"/>
              <a:ext cx="1838434" cy="1528628"/>
            </a:xfrm>
            <a:custGeom>
              <a:avLst/>
              <a:gdLst/>
              <a:ahLst/>
              <a:cxnLst/>
              <a:rect l="l" t="t" r="r" b="b"/>
              <a:pathLst>
                <a:path w="1838434" h="1528628">
                  <a:moveTo>
                    <a:pt x="0" y="0"/>
                  </a:moveTo>
                  <a:lnTo>
                    <a:pt x="1838434" y="0"/>
                  </a:lnTo>
                  <a:lnTo>
                    <a:pt x="1838434" y="1528628"/>
                  </a:lnTo>
                  <a:lnTo>
                    <a:pt x="0" y="1528628"/>
                  </a:lnTo>
                  <a:close/>
                </a:path>
              </a:pathLst>
            </a:custGeom>
            <a:solidFill>
              <a:srgbClr val="1B2748"/>
            </a:solidFill>
            <a:ln w="66675" cap="sq">
              <a:gradFill>
                <a:gsLst>
                  <a:gs pos="0">
                    <a:srgbClr val="38B8C3">
                      <a:alpha val="53500"/>
                    </a:srgbClr>
                  </a:gs>
                  <a:gs pos="50000">
                    <a:srgbClr val="37B7C3">
                      <a:alpha val="100000"/>
                    </a:srgbClr>
                  </a:gs>
                  <a:gs pos="100000">
                    <a:srgbClr val="37B7C3">
                      <a:alpha val="100000"/>
                    </a:srgbClr>
                  </a:gs>
                </a:gsLst>
                <a:lin ang="0"/>
              </a:gradFill>
              <a:prstDash val="solid"/>
              <a:miter/>
            </a:ln>
          </p:spPr>
          <p:txBody>
            <a:bodyPr/>
            <a:lstStyle/>
            <a:p>
              <a:endParaRPr lang="en-IN"/>
            </a:p>
          </p:txBody>
        </p:sp>
        <p:sp>
          <p:nvSpPr>
            <p:cNvPr id="11" name="TextBox 11"/>
            <p:cNvSpPr txBox="1"/>
            <p:nvPr/>
          </p:nvSpPr>
          <p:spPr>
            <a:xfrm>
              <a:off x="0" y="-57150"/>
              <a:ext cx="1838435" cy="158577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352589" y="3741621"/>
            <a:ext cx="3900767" cy="309948"/>
          </a:xfrm>
          <a:prstGeom prst="rect">
            <a:avLst/>
          </a:prstGeom>
        </p:spPr>
        <p:txBody>
          <a:bodyPr lIns="0" tIns="0" rIns="0" bIns="0" rtlCol="0" anchor="t">
            <a:spAutoFit/>
          </a:bodyPr>
          <a:lstStyle/>
          <a:p>
            <a:pPr algn="ctr">
              <a:lnSpc>
                <a:spcPts val="2328"/>
              </a:lnSpc>
            </a:pPr>
            <a:r>
              <a:rPr lang="en-US" sz="1990" b="1">
                <a:solidFill>
                  <a:srgbClr val="000000"/>
                </a:solidFill>
                <a:latin typeface="Times New Roman Bold"/>
                <a:ea typeface="Times New Roman Bold"/>
                <a:cs typeface="Times New Roman Bold"/>
                <a:sym typeface="Times New Roman Bold"/>
              </a:rPr>
              <a:t>WHERE WALMART LAGS</a:t>
            </a:r>
          </a:p>
        </p:txBody>
      </p:sp>
      <p:sp>
        <p:nvSpPr>
          <p:cNvPr id="13" name="TextBox 13"/>
          <p:cNvSpPr txBox="1"/>
          <p:nvPr/>
        </p:nvSpPr>
        <p:spPr>
          <a:xfrm>
            <a:off x="1490124" y="4354814"/>
            <a:ext cx="3791506" cy="3880104"/>
          </a:xfrm>
          <a:prstGeom prst="rect">
            <a:avLst/>
          </a:prstGeom>
        </p:spPr>
        <p:txBody>
          <a:bodyPr lIns="0" tIns="0" rIns="0" bIns="0" rtlCol="0" anchor="t">
            <a:spAutoFit/>
          </a:bodyPr>
          <a:lstStyle/>
          <a:p>
            <a:pPr algn="l">
              <a:lnSpc>
                <a:spcPts val="2808"/>
              </a:lnSpc>
            </a:pPr>
            <a:r>
              <a:rPr lang="en-US" sz="1800">
                <a:solidFill>
                  <a:srgbClr val="FFFFFF"/>
                </a:solidFill>
                <a:latin typeface="Times New Roman"/>
                <a:ea typeface="Times New Roman"/>
                <a:cs typeface="Times New Roman"/>
                <a:sym typeface="Times New Roman"/>
              </a:rPr>
              <a:t>AI adoption is fragmented, with most applications focused on operations, not customer experience. </a:t>
            </a:r>
          </a:p>
          <a:p>
            <a:pPr algn="l">
              <a:lnSpc>
                <a:spcPts val="2808"/>
              </a:lnSpc>
            </a:pPr>
            <a:r>
              <a:rPr lang="en-US" sz="1800">
                <a:solidFill>
                  <a:srgbClr val="FFFFFF"/>
                </a:solidFill>
                <a:latin typeface="Times New Roman"/>
                <a:ea typeface="Times New Roman"/>
                <a:cs typeface="Times New Roman"/>
                <a:sym typeface="Times New Roman"/>
              </a:rPr>
              <a:t>Personalization remains weaker than Amazon and Target; the app experience is described as plain, repetitive, and less contextual </a:t>
            </a:r>
          </a:p>
          <a:p>
            <a:pPr algn="l">
              <a:lnSpc>
                <a:spcPts val="2808"/>
              </a:lnSpc>
            </a:pPr>
            <a:r>
              <a:rPr lang="en-US" sz="1800">
                <a:solidFill>
                  <a:srgbClr val="FFFFFF"/>
                </a:solidFill>
                <a:latin typeface="Times New Roman"/>
                <a:ea typeface="Times New Roman"/>
                <a:cs typeface="Times New Roman"/>
                <a:sym typeface="Times New Roman"/>
              </a:rPr>
              <a:t>Organizational barriers siloed data, legacy systems, and slow experimentation, limit rapid AI deployment.</a:t>
            </a:r>
          </a:p>
        </p:txBody>
      </p:sp>
      <p:sp>
        <p:nvSpPr>
          <p:cNvPr id="14" name="Freeform 14"/>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grpSp>
        <p:nvGrpSpPr>
          <p:cNvPr id="15" name="Group 15"/>
          <p:cNvGrpSpPr/>
          <p:nvPr/>
        </p:nvGrpSpPr>
        <p:grpSpPr>
          <a:xfrm rot="-5400000">
            <a:off x="6103251" y="4600981"/>
            <a:ext cx="5267424" cy="4379777"/>
            <a:chOff x="0" y="0"/>
            <a:chExt cx="1838435" cy="1528628"/>
          </a:xfrm>
        </p:grpSpPr>
        <p:sp>
          <p:nvSpPr>
            <p:cNvPr id="16" name="Freeform 16"/>
            <p:cNvSpPr/>
            <p:nvPr/>
          </p:nvSpPr>
          <p:spPr>
            <a:xfrm>
              <a:off x="0" y="0"/>
              <a:ext cx="1838434" cy="1528628"/>
            </a:xfrm>
            <a:custGeom>
              <a:avLst/>
              <a:gdLst/>
              <a:ahLst/>
              <a:cxnLst/>
              <a:rect l="l" t="t" r="r" b="b"/>
              <a:pathLst>
                <a:path w="1838434" h="1528628">
                  <a:moveTo>
                    <a:pt x="0" y="0"/>
                  </a:moveTo>
                  <a:lnTo>
                    <a:pt x="1838434" y="0"/>
                  </a:lnTo>
                  <a:lnTo>
                    <a:pt x="1838434" y="1528628"/>
                  </a:lnTo>
                  <a:lnTo>
                    <a:pt x="0" y="1528628"/>
                  </a:lnTo>
                  <a:close/>
                </a:path>
              </a:pathLst>
            </a:custGeom>
            <a:solidFill>
              <a:srgbClr val="1B2748"/>
            </a:solidFill>
            <a:ln w="66675" cap="sq">
              <a:gradFill>
                <a:gsLst>
                  <a:gs pos="0">
                    <a:srgbClr val="38B8C3">
                      <a:alpha val="53500"/>
                    </a:srgbClr>
                  </a:gs>
                  <a:gs pos="50000">
                    <a:srgbClr val="37B7C3">
                      <a:alpha val="100000"/>
                    </a:srgbClr>
                  </a:gs>
                  <a:gs pos="100000">
                    <a:srgbClr val="37B7C3">
                      <a:alpha val="100000"/>
                    </a:srgbClr>
                  </a:gs>
                </a:gsLst>
                <a:lin ang="0"/>
              </a:gradFill>
              <a:prstDash val="solid"/>
              <a:miter/>
            </a:ln>
          </p:spPr>
          <p:txBody>
            <a:bodyPr/>
            <a:lstStyle/>
            <a:p>
              <a:endParaRPr lang="en-IN"/>
            </a:p>
          </p:txBody>
        </p:sp>
        <p:sp>
          <p:nvSpPr>
            <p:cNvPr id="17" name="TextBox 17"/>
            <p:cNvSpPr txBox="1"/>
            <p:nvPr/>
          </p:nvSpPr>
          <p:spPr>
            <a:xfrm>
              <a:off x="0" y="-57150"/>
              <a:ext cx="1838435" cy="1585778"/>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6841210" y="4365967"/>
            <a:ext cx="3791506" cy="4937379"/>
          </a:xfrm>
          <a:prstGeom prst="rect">
            <a:avLst/>
          </a:prstGeom>
        </p:spPr>
        <p:txBody>
          <a:bodyPr lIns="0" tIns="0" rIns="0" bIns="0" rtlCol="0" anchor="t">
            <a:spAutoFit/>
          </a:bodyPr>
          <a:lstStyle/>
          <a:p>
            <a:pPr algn="l">
              <a:lnSpc>
                <a:spcPts val="2808"/>
              </a:lnSpc>
            </a:pPr>
            <a:r>
              <a:rPr lang="en-US" sz="1800">
                <a:solidFill>
                  <a:srgbClr val="FFFFFF"/>
                </a:solidFill>
                <a:latin typeface="Times New Roman"/>
                <a:ea typeface="Times New Roman"/>
                <a:cs typeface="Times New Roman"/>
                <a:sym typeface="Times New Roman"/>
              </a:rPr>
              <a:t>Amazon uses generative AI for product discovery, personalized recommendations, and review summarization.</a:t>
            </a:r>
          </a:p>
          <a:p>
            <a:pPr algn="l">
              <a:lnSpc>
                <a:spcPts val="2808"/>
              </a:lnSpc>
            </a:pPr>
            <a:r>
              <a:rPr lang="en-US" sz="1800">
                <a:solidFill>
                  <a:srgbClr val="FFFFFF"/>
                </a:solidFill>
                <a:latin typeface="Times New Roman"/>
                <a:ea typeface="Times New Roman"/>
                <a:cs typeface="Times New Roman"/>
                <a:sym typeface="Times New Roman"/>
              </a:rPr>
              <a:t>Alibaba/Cainiao leads in predictive logistics, 72–120 hour global delivery, and IoT-enabled supply chain precision.</a:t>
            </a:r>
          </a:p>
          <a:p>
            <a:pPr algn="l">
              <a:lnSpc>
                <a:spcPts val="2808"/>
              </a:lnSpc>
            </a:pPr>
            <a:r>
              <a:rPr lang="en-US" sz="1800">
                <a:solidFill>
                  <a:srgbClr val="FFFFFF"/>
                </a:solidFill>
                <a:latin typeface="Times New Roman"/>
                <a:ea typeface="Times New Roman"/>
                <a:cs typeface="Times New Roman"/>
                <a:sym typeface="Times New Roman"/>
              </a:rPr>
              <a:t>Costco, while less AI-intensive, outperforms all major retailers in customer loyalty and retention through its consistent value and high trust, making it the strongest benchmark for long-term customer stickiness in U.S. retail.</a:t>
            </a:r>
          </a:p>
        </p:txBody>
      </p:sp>
      <p:grpSp>
        <p:nvGrpSpPr>
          <p:cNvPr id="19" name="Group 19"/>
          <p:cNvGrpSpPr/>
          <p:nvPr/>
        </p:nvGrpSpPr>
        <p:grpSpPr>
          <a:xfrm rot="-5400000">
            <a:off x="11537765" y="4620031"/>
            <a:ext cx="5267424" cy="4379777"/>
            <a:chOff x="0" y="0"/>
            <a:chExt cx="1838435" cy="1528628"/>
          </a:xfrm>
        </p:grpSpPr>
        <p:sp>
          <p:nvSpPr>
            <p:cNvPr id="20" name="Freeform 20"/>
            <p:cNvSpPr/>
            <p:nvPr/>
          </p:nvSpPr>
          <p:spPr>
            <a:xfrm>
              <a:off x="0" y="0"/>
              <a:ext cx="1838434" cy="1528628"/>
            </a:xfrm>
            <a:custGeom>
              <a:avLst/>
              <a:gdLst/>
              <a:ahLst/>
              <a:cxnLst/>
              <a:rect l="l" t="t" r="r" b="b"/>
              <a:pathLst>
                <a:path w="1838434" h="1528628">
                  <a:moveTo>
                    <a:pt x="0" y="0"/>
                  </a:moveTo>
                  <a:lnTo>
                    <a:pt x="1838434" y="0"/>
                  </a:lnTo>
                  <a:lnTo>
                    <a:pt x="1838434" y="1528628"/>
                  </a:lnTo>
                  <a:lnTo>
                    <a:pt x="0" y="1528628"/>
                  </a:lnTo>
                  <a:close/>
                </a:path>
              </a:pathLst>
            </a:custGeom>
            <a:solidFill>
              <a:srgbClr val="1B2748"/>
            </a:solidFill>
            <a:ln w="66675" cap="sq">
              <a:gradFill>
                <a:gsLst>
                  <a:gs pos="0">
                    <a:srgbClr val="38B8C3">
                      <a:alpha val="53500"/>
                    </a:srgbClr>
                  </a:gs>
                  <a:gs pos="50000">
                    <a:srgbClr val="37B7C3">
                      <a:alpha val="100000"/>
                    </a:srgbClr>
                  </a:gs>
                  <a:gs pos="100000">
                    <a:srgbClr val="37B7C3">
                      <a:alpha val="100000"/>
                    </a:srgbClr>
                  </a:gs>
                </a:gsLst>
                <a:lin ang="0"/>
              </a:gradFill>
              <a:prstDash val="solid"/>
              <a:miter/>
            </a:ln>
          </p:spPr>
          <p:txBody>
            <a:bodyPr/>
            <a:lstStyle/>
            <a:p>
              <a:endParaRPr lang="en-IN"/>
            </a:p>
          </p:txBody>
        </p:sp>
        <p:sp>
          <p:nvSpPr>
            <p:cNvPr id="21" name="TextBox 21"/>
            <p:cNvSpPr txBox="1"/>
            <p:nvPr/>
          </p:nvSpPr>
          <p:spPr>
            <a:xfrm>
              <a:off x="0" y="-57150"/>
              <a:ext cx="1838435" cy="1585778"/>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2274586" y="4385017"/>
            <a:ext cx="3791506" cy="3527679"/>
          </a:xfrm>
          <a:prstGeom prst="rect">
            <a:avLst/>
          </a:prstGeom>
        </p:spPr>
        <p:txBody>
          <a:bodyPr lIns="0" tIns="0" rIns="0" bIns="0" rtlCol="0" anchor="t">
            <a:spAutoFit/>
          </a:bodyPr>
          <a:lstStyle/>
          <a:p>
            <a:pPr algn="l">
              <a:lnSpc>
                <a:spcPts val="2808"/>
              </a:lnSpc>
            </a:pPr>
            <a:r>
              <a:rPr lang="en-US" sz="1800">
                <a:solidFill>
                  <a:srgbClr val="FFFFFF"/>
                </a:solidFill>
                <a:latin typeface="Times New Roman"/>
                <a:ea typeface="Times New Roman"/>
                <a:cs typeface="Times New Roman"/>
                <a:sym typeface="Times New Roman"/>
              </a:rPr>
              <a:t>Buyer power rising: users demand hyper-personalization, transparency, and instant comparison.</a:t>
            </a:r>
          </a:p>
          <a:p>
            <a:pPr algn="l">
              <a:lnSpc>
                <a:spcPts val="2808"/>
              </a:lnSpc>
            </a:pPr>
            <a:r>
              <a:rPr lang="en-US" sz="1800">
                <a:solidFill>
                  <a:srgbClr val="FFFFFF"/>
                </a:solidFill>
                <a:latin typeface="Times New Roman"/>
                <a:ea typeface="Times New Roman"/>
                <a:cs typeface="Times New Roman"/>
                <a:sym typeface="Times New Roman"/>
              </a:rPr>
              <a:t>Substitutes increasing: AI shopping assistants, quick-commerce apps, and social commerce integrate shopping into daily digital habits.</a:t>
            </a:r>
          </a:p>
          <a:p>
            <a:pPr algn="l">
              <a:lnSpc>
                <a:spcPts val="2808"/>
              </a:lnSpc>
            </a:pPr>
            <a:r>
              <a:rPr lang="en-US" sz="1800">
                <a:solidFill>
                  <a:srgbClr val="FFFFFF"/>
                </a:solidFill>
                <a:latin typeface="Times New Roman"/>
                <a:ea typeface="Times New Roman"/>
                <a:cs typeface="Times New Roman"/>
                <a:sym typeface="Times New Roman"/>
              </a:rPr>
              <a:t>Competitor rivalry is now an AI capability battleground, not just scale or price.</a:t>
            </a:r>
          </a:p>
        </p:txBody>
      </p:sp>
      <p:sp>
        <p:nvSpPr>
          <p:cNvPr id="23" name="TextBox 23"/>
          <p:cNvSpPr txBox="1"/>
          <p:nvPr/>
        </p:nvSpPr>
        <p:spPr>
          <a:xfrm>
            <a:off x="17252945" y="9210675"/>
            <a:ext cx="165110"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9</a:t>
            </a:r>
          </a:p>
        </p:txBody>
      </p:sp>
      <p:grpSp>
        <p:nvGrpSpPr>
          <p:cNvPr id="24" name="Group 24"/>
          <p:cNvGrpSpPr/>
          <p:nvPr/>
        </p:nvGrpSpPr>
        <p:grpSpPr>
          <a:xfrm>
            <a:off x="1117522" y="9538882"/>
            <a:ext cx="16052956" cy="583378"/>
            <a:chOff x="0" y="0"/>
            <a:chExt cx="21403941" cy="777837"/>
          </a:xfrm>
        </p:grpSpPr>
        <p:grpSp>
          <p:nvGrpSpPr>
            <p:cNvPr id="25" name="Group 25"/>
            <p:cNvGrpSpPr/>
            <p:nvPr/>
          </p:nvGrpSpPr>
          <p:grpSpPr>
            <a:xfrm>
              <a:off x="0" y="0"/>
              <a:ext cx="21403941" cy="777837"/>
              <a:chOff x="0" y="0"/>
              <a:chExt cx="4227939" cy="153647"/>
            </a:xfrm>
          </p:grpSpPr>
          <p:sp>
            <p:nvSpPr>
              <p:cNvPr id="26" name="Freeform 26"/>
              <p:cNvSpPr/>
              <p:nvPr/>
            </p:nvSpPr>
            <p:spPr>
              <a:xfrm>
                <a:off x="0" y="0"/>
                <a:ext cx="4227939" cy="153647"/>
              </a:xfrm>
              <a:custGeom>
                <a:avLst/>
                <a:gdLst/>
                <a:ahLst/>
                <a:cxnLst/>
                <a:rect l="l" t="t" r="r" b="b"/>
                <a:pathLst>
                  <a:path w="4227939" h="153647">
                    <a:moveTo>
                      <a:pt x="0" y="0"/>
                    </a:moveTo>
                    <a:lnTo>
                      <a:pt x="4227939" y="0"/>
                    </a:lnTo>
                    <a:lnTo>
                      <a:pt x="4227939" y="153647"/>
                    </a:lnTo>
                    <a:lnTo>
                      <a:pt x="0" y="153647"/>
                    </a:lnTo>
                    <a:close/>
                  </a:path>
                </a:pathLst>
              </a:custGeom>
              <a:solidFill>
                <a:srgbClr val="FEFEFE"/>
              </a:solidFill>
              <a:ln w="9525" cap="sq">
                <a:solidFill>
                  <a:srgbClr val="000000"/>
                </a:solidFill>
                <a:prstDash val="solid"/>
                <a:miter/>
              </a:ln>
            </p:spPr>
            <p:txBody>
              <a:bodyPr/>
              <a:lstStyle/>
              <a:p>
                <a:endParaRPr lang="en-IN"/>
              </a:p>
            </p:txBody>
          </p:sp>
          <p:sp>
            <p:nvSpPr>
              <p:cNvPr id="27" name="TextBox 27"/>
              <p:cNvSpPr txBox="1"/>
              <p:nvPr/>
            </p:nvSpPr>
            <p:spPr>
              <a:xfrm>
                <a:off x="0" y="-57150"/>
                <a:ext cx="4227939" cy="210797"/>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43091" y="94865"/>
              <a:ext cx="21317758" cy="598668"/>
            </a:xfrm>
            <a:prstGeom prst="rect">
              <a:avLst/>
            </a:prstGeom>
          </p:spPr>
          <p:txBody>
            <a:bodyPr lIns="0" tIns="0" rIns="0" bIns="0" rtlCol="0" anchor="t">
              <a:spAutoFit/>
            </a:bodyPr>
            <a:lstStyle/>
            <a:p>
              <a:pPr algn="ctr">
                <a:lnSpc>
                  <a:spcPts val="1785"/>
                </a:lnSpc>
              </a:pPr>
              <a:r>
                <a:rPr lang="en-US" sz="1525" b="1">
                  <a:solidFill>
                    <a:srgbClr val="000000"/>
                  </a:solidFill>
                  <a:latin typeface="Times New Roman Bold"/>
                  <a:ea typeface="Times New Roman Bold"/>
                  <a:cs typeface="Times New Roman Bold"/>
                  <a:sym typeface="Times New Roman Bold"/>
                </a:rPr>
                <a:t>WALMART’S SCALE GIVES IT THE STRONGEST RAW AI INPUTS IN U.S. RETAIL, BUT COMPETITORS LEAD IN SPEED, PERSONALIZATION, AND PREDICTIVE LOGISTICS MAKING AI CAPABILITY THE NEW BATTLEGROUND.</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6480</Words>
  <Application>Microsoft Macintosh PowerPoint</Application>
  <PresentationFormat>Custom</PresentationFormat>
  <Paragraphs>738</Paragraphs>
  <Slides>38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Calibri</vt:lpstr>
      <vt:lpstr>Times New Roman Bold</vt:lpstr>
      <vt:lpstr>Canva Sans</vt:lpstr>
      <vt:lpstr>Canva Sans Bold</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 Final Presentation</dc:title>
  <cp:lastModifiedBy>Deriya, Vraj</cp:lastModifiedBy>
  <cp:revision>4</cp:revision>
  <dcterms:created xsi:type="dcterms:W3CDTF">2006-08-16T00:00:00Z</dcterms:created>
  <dcterms:modified xsi:type="dcterms:W3CDTF">2025-12-17T16:58:05Z</dcterms:modified>
  <dc:identifier>DAG6Cv_q4XA</dc:identifier>
</cp:coreProperties>
</file>